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handoutMasterIdLst>
    <p:handoutMasterId r:id="rId47"/>
  </p:handoutMasterIdLst>
  <p:sldIdLst>
    <p:sldId id="329" r:id="rId2"/>
    <p:sldId id="325" r:id="rId3"/>
    <p:sldId id="265" r:id="rId4"/>
    <p:sldId id="369" r:id="rId5"/>
    <p:sldId id="341" r:id="rId6"/>
    <p:sldId id="342" r:id="rId7"/>
    <p:sldId id="370" r:id="rId8"/>
    <p:sldId id="343" r:id="rId9"/>
    <p:sldId id="344" r:id="rId10"/>
    <p:sldId id="345" r:id="rId11"/>
    <p:sldId id="346" r:id="rId12"/>
    <p:sldId id="347" r:id="rId13"/>
    <p:sldId id="348" r:id="rId14"/>
    <p:sldId id="349" r:id="rId15"/>
    <p:sldId id="350" r:id="rId16"/>
    <p:sldId id="351" r:id="rId17"/>
    <p:sldId id="352" r:id="rId18"/>
    <p:sldId id="353" r:id="rId19"/>
    <p:sldId id="376" r:id="rId20"/>
    <p:sldId id="354" r:id="rId21"/>
    <p:sldId id="371" r:id="rId22"/>
    <p:sldId id="355" r:id="rId23"/>
    <p:sldId id="356" r:id="rId24"/>
    <p:sldId id="357" r:id="rId25"/>
    <p:sldId id="358" r:id="rId26"/>
    <p:sldId id="359" r:id="rId27"/>
    <p:sldId id="360" r:id="rId28"/>
    <p:sldId id="372" r:id="rId29"/>
    <p:sldId id="361" r:id="rId30"/>
    <p:sldId id="362" r:id="rId31"/>
    <p:sldId id="363" r:id="rId32"/>
    <p:sldId id="364" r:id="rId33"/>
    <p:sldId id="365" r:id="rId34"/>
    <p:sldId id="375" r:id="rId35"/>
    <p:sldId id="366" r:id="rId36"/>
    <p:sldId id="367" r:id="rId37"/>
    <p:sldId id="373" r:id="rId38"/>
    <p:sldId id="331" r:id="rId39"/>
    <p:sldId id="368" r:id="rId40"/>
    <p:sldId id="335" r:id="rId41"/>
    <p:sldId id="377" r:id="rId42"/>
    <p:sldId id="304" r:id="rId43"/>
    <p:sldId id="327" r:id="rId44"/>
    <p:sldId id="34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72" userDrawn="1">
          <p15:clr>
            <a:srgbClr val="A4A3A4"/>
          </p15:clr>
        </p15:guide>
        <p15:guide id="3" pos="1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7DD3"/>
    <a:srgbClr val="5E87D3"/>
    <a:srgbClr val="15115B"/>
    <a:srgbClr val="3E3457"/>
    <a:srgbClr val="1B368D"/>
    <a:srgbClr val="4F4E5A"/>
    <a:srgbClr val="F3F3F3"/>
    <a:srgbClr val="F9F9F9"/>
    <a:srgbClr val="E8E8E8"/>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3" autoAdjust="0"/>
    <p:restoredTop sz="87931" autoAdjust="0"/>
  </p:normalViewPr>
  <p:slideViewPr>
    <p:cSldViewPr snapToGrid="0">
      <p:cViewPr varScale="1">
        <p:scale>
          <a:sx n="60" d="100"/>
          <a:sy n="60" d="100"/>
        </p:scale>
        <p:origin x="1040" y="36"/>
      </p:cViewPr>
      <p:guideLst>
        <p:guide orient="horz" pos="4296"/>
        <p:guide pos="72"/>
        <p:guide pos="192"/>
      </p:guideLst>
    </p:cSldViewPr>
  </p:slideViewPr>
  <p:notesTextViewPr>
    <p:cViewPr>
      <p:scale>
        <a:sx n="1" d="1"/>
        <a:sy n="1" d="1"/>
      </p:scale>
      <p:origin x="0" y="0"/>
    </p:cViewPr>
  </p:notesTextViewPr>
  <p:sorterViewPr>
    <p:cViewPr>
      <p:scale>
        <a:sx n="100" d="100"/>
        <a:sy n="100" d="100"/>
      </p:scale>
      <p:origin x="0" y="-186"/>
    </p:cViewPr>
  </p:sorterViewPr>
  <p:notesViewPr>
    <p:cSldViewPr snapToGrid="0">
      <p:cViewPr varScale="1">
        <p:scale>
          <a:sx n="55" d="100"/>
          <a:sy n="55" d="100"/>
        </p:scale>
        <p:origin x="202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75582D-5F41-4E20-9437-D4B8D62264AC}" type="datetimeFigureOut">
              <a:rPr lang="en-US" smtClean="0"/>
              <a:t>10/25/2017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491620-5216-49C6-863D-7A243751396A}" type="slidenum">
              <a:rPr lang="en-US" smtClean="0"/>
              <a:t>‹#›</a:t>
            </a:fld>
            <a:endParaRPr lang="en-US"/>
          </a:p>
        </p:txBody>
      </p:sp>
    </p:spTree>
    <p:extLst>
      <p:ext uri="{BB962C8B-B14F-4D97-AF65-F5344CB8AC3E}">
        <p14:creationId xmlns:p14="http://schemas.microsoft.com/office/powerpoint/2010/main" val="1478225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51FD5-6332-4200-AB87-3E98F9B09AFA}" type="datetimeFigureOut">
              <a:rPr lang="en-US" smtClean="0"/>
              <a:t>10/25/2017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47165-D121-4F3D-92F6-BE975E6DB8BF}" type="slidenum">
              <a:rPr lang="en-US" smtClean="0"/>
              <a:t>‹#›</a:t>
            </a:fld>
            <a:endParaRPr lang="en-US"/>
          </a:p>
        </p:txBody>
      </p:sp>
    </p:spTree>
    <p:extLst>
      <p:ext uri="{BB962C8B-B14F-4D97-AF65-F5344CB8AC3E}">
        <p14:creationId xmlns:p14="http://schemas.microsoft.com/office/powerpoint/2010/main" val="3936497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Big_O_notation"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3</a:t>
            </a:fld>
            <a:endParaRPr lang="en-US"/>
          </a:p>
        </p:txBody>
      </p:sp>
    </p:spTree>
    <p:extLst>
      <p:ext uri="{BB962C8B-B14F-4D97-AF65-F5344CB8AC3E}">
        <p14:creationId xmlns:p14="http://schemas.microsoft.com/office/powerpoint/2010/main" val="2546411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You can see a long description of the files and state they are in by running </a:t>
            </a:r>
            <a:r>
              <a:rPr lang="en-US" sz="1200" dirty="0" err="1"/>
              <a:t>git</a:t>
            </a:r>
            <a:r>
              <a:rPr lang="en-US" sz="1200" dirty="0"/>
              <a:t> status. You move a file from </a:t>
            </a:r>
            <a:r>
              <a:rPr lang="en-US" sz="1200" i="1" dirty="0"/>
              <a:t>“not staged for commit”</a:t>
            </a:r>
            <a:r>
              <a:rPr lang="en-US" sz="1200" dirty="0"/>
              <a:t> stage to </a:t>
            </a:r>
            <a:r>
              <a:rPr lang="en-US" sz="1200" i="1" dirty="0"/>
              <a:t>“staged for commit”</a:t>
            </a:r>
            <a:r>
              <a:rPr lang="en-US" sz="1200" dirty="0"/>
              <a:t> stage, by running </a:t>
            </a:r>
            <a:r>
              <a:rPr lang="en-US" sz="1200" dirty="0" err="1"/>
              <a:t>git</a:t>
            </a:r>
            <a:r>
              <a:rPr lang="en-US" sz="1200" dirty="0"/>
              <a:t> add filename.js or </a:t>
            </a:r>
            <a:r>
              <a:rPr lang="en-US" sz="1200" dirty="0" err="1"/>
              <a:t>git</a:t>
            </a:r>
            <a:r>
              <a:rPr lang="en-US" sz="1200" dirty="0"/>
              <a:t> add . to add all files at once.</a:t>
            </a:r>
          </a:p>
          <a:p>
            <a:r>
              <a:rPr lang="en-US" sz="1200" dirty="0"/>
              <a:t>Another view that makes it much easier to visualize the stages is invoked via </a:t>
            </a:r>
            <a:r>
              <a:rPr lang="en-US" sz="1200" dirty="0" err="1"/>
              <a:t>git</a:t>
            </a:r>
            <a:r>
              <a:rPr lang="en-US" sz="1200" dirty="0"/>
              <a:t> status -</a:t>
            </a:r>
            <a:r>
              <a:rPr lang="en-US" sz="1200" dirty="0" err="1"/>
              <a:t>swhere</a:t>
            </a:r>
            <a:r>
              <a:rPr lang="en-US" sz="1200" dirty="0"/>
              <a:t> -s stand for short (I think), and would result in an output that looks like that:</a:t>
            </a:r>
          </a:p>
          <a:p>
            <a:r>
              <a:rPr lang="en-US" sz="1200" kern="1200" dirty="0">
                <a:solidFill>
                  <a:schemeClr val="tx1"/>
                </a:solidFill>
                <a:effectLst/>
                <a:latin typeface="+mn-lt"/>
                <a:ea typeface="+mn-ea"/>
                <a:cs typeface="+mn-cs"/>
              </a:rPr>
              <a:t>Obviously,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status will not show files that have already been committed, you can use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log to see those. </a:t>
            </a:r>
          </a:p>
        </p:txBody>
      </p:sp>
      <p:sp>
        <p:nvSpPr>
          <p:cNvPr id="4" name="Slide Number Placeholder 3"/>
          <p:cNvSpPr>
            <a:spLocks noGrp="1"/>
          </p:cNvSpPr>
          <p:nvPr>
            <p:ph type="sldNum" sz="quarter" idx="10"/>
          </p:nvPr>
        </p:nvSpPr>
        <p:spPr/>
        <p:txBody>
          <a:bodyPr/>
          <a:lstStyle/>
          <a:p>
            <a:fld id="{29147165-D121-4F3D-92F6-BE975E6DB8BF}" type="slidenum">
              <a:rPr lang="en-US" smtClean="0"/>
              <a:t>14</a:t>
            </a:fld>
            <a:endParaRPr lang="en-US"/>
          </a:p>
        </p:txBody>
      </p:sp>
    </p:spTree>
    <p:extLst>
      <p:ext uri="{BB962C8B-B14F-4D97-AF65-F5344CB8AC3E}">
        <p14:creationId xmlns:p14="http://schemas.microsoft.com/office/powerpoint/2010/main" val="1494051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Somebody at </a:t>
            </a:r>
            <a:r>
              <a:rPr lang="en-US" dirty="0" err="1"/>
              <a:t>git</a:t>
            </a:r>
            <a:r>
              <a:rPr lang="en-US" dirty="0"/>
              <a:t> must really like the -p flag, because it always comes with some handy functionality.</a:t>
            </a:r>
          </a:p>
          <a:p>
            <a:r>
              <a:rPr lang="en-US" dirty="0"/>
              <a:t>In case of </a:t>
            </a:r>
            <a:r>
              <a:rPr lang="en-US" dirty="0" err="1"/>
              <a:t>git</a:t>
            </a:r>
            <a:r>
              <a:rPr lang="en-US" dirty="0"/>
              <a:t> add, it allows you to interactive select exactly what you want to be committed. That way you can logically organize your commits in an easy to read manner.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15</a:t>
            </a:fld>
            <a:endParaRPr lang="en-US"/>
          </a:p>
        </p:txBody>
      </p:sp>
    </p:spTree>
    <p:extLst>
      <p:ext uri="{BB962C8B-B14F-4D97-AF65-F5344CB8AC3E}">
        <p14:creationId xmlns:p14="http://schemas.microsoft.com/office/powerpoint/2010/main" val="1332651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10"/>
          </p:nvPr>
        </p:nvSpPr>
        <p:spPr/>
        <p:txBody>
          <a:bodyPr/>
          <a:lstStyle/>
          <a:p>
            <a:fld id="{29147165-D121-4F3D-92F6-BE975E6DB8BF}" type="slidenum">
              <a:rPr lang="en-US" smtClean="0"/>
              <a:t>16</a:t>
            </a:fld>
            <a:endParaRPr lang="en-US"/>
          </a:p>
        </p:txBody>
      </p:sp>
    </p:spTree>
    <p:extLst>
      <p:ext uri="{BB962C8B-B14F-4D97-AF65-F5344CB8AC3E}">
        <p14:creationId xmlns:p14="http://schemas.microsoft.com/office/powerpoint/2010/main" val="1970689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17</a:t>
            </a:fld>
            <a:endParaRPr lang="en-US"/>
          </a:p>
        </p:txBody>
      </p:sp>
    </p:spTree>
    <p:extLst>
      <p:ext uri="{BB962C8B-B14F-4D97-AF65-F5344CB8AC3E}">
        <p14:creationId xmlns:p14="http://schemas.microsoft.com/office/powerpoint/2010/main" val="1873515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18</a:t>
            </a:fld>
            <a:endParaRPr lang="en-US"/>
          </a:p>
        </p:txBody>
      </p:sp>
    </p:spTree>
    <p:extLst>
      <p:ext uri="{BB962C8B-B14F-4D97-AF65-F5344CB8AC3E}">
        <p14:creationId xmlns:p14="http://schemas.microsoft.com/office/powerpoint/2010/main" val="3924942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https://git-scm.com/book/en/v2/Git-Branching-Rebasing#The-Perils-of-Rebasing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9147165-D121-4F3D-92F6-BE975E6DB8BF}" type="slidenum">
              <a:rPr lang="en-US" smtClean="0"/>
              <a:t>22</a:t>
            </a:fld>
            <a:endParaRPr lang="en-US"/>
          </a:p>
        </p:txBody>
      </p:sp>
    </p:spTree>
    <p:extLst>
      <p:ext uri="{BB962C8B-B14F-4D97-AF65-F5344CB8AC3E}">
        <p14:creationId xmlns:p14="http://schemas.microsoft.com/office/powerpoint/2010/main" val="3803876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Common use cases that I find myself using the reset are bellow:</a:t>
            </a:r>
          </a:p>
          <a:p>
            <a:pPr lvl="0"/>
            <a:r>
              <a:rPr lang="en-US" sz="1200" dirty="0"/>
              <a:t>I want to forget all the changes I’ve made, clean start – </a:t>
            </a:r>
            <a:r>
              <a:rPr lang="en-US" sz="1200" dirty="0" err="1"/>
              <a:t>git</a:t>
            </a:r>
            <a:r>
              <a:rPr lang="en-US" sz="1200" dirty="0"/>
              <a:t> reset --hard HEAD (Most common)</a:t>
            </a:r>
          </a:p>
          <a:p>
            <a:pPr lvl="0"/>
            <a:r>
              <a:rPr lang="en-US" sz="1200" dirty="0"/>
              <a:t>I want to edit, re-stage and re-commit files in some different order – </a:t>
            </a:r>
            <a:r>
              <a:rPr lang="en-US" sz="1200" dirty="0" err="1"/>
              <a:t>git</a:t>
            </a:r>
            <a:r>
              <a:rPr lang="en-US" sz="1200" dirty="0"/>
              <a:t> reset {{some-start-point-hash}}</a:t>
            </a:r>
          </a:p>
          <a:p>
            <a:pPr lvl="0"/>
            <a:r>
              <a:rPr lang="en-US" sz="1200" dirty="0"/>
              <a:t>I just want to re commit past 3 commits, as one big commit – </a:t>
            </a:r>
            <a:r>
              <a:rPr lang="en-US" sz="1200" dirty="0" err="1"/>
              <a:t>git</a:t>
            </a:r>
            <a:r>
              <a:rPr lang="en-US" sz="1200" dirty="0"/>
              <a:t> reset --soft {{some-start-point-hash}}</a:t>
            </a:r>
          </a:p>
        </p:txBody>
      </p:sp>
      <p:sp>
        <p:nvSpPr>
          <p:cNvPr id="4" name="Slide Number Placeholder 3"/>
          <p:cNvSpPr>
            <a:spLocks noGrp="1"/>
          </p:cNvSpPr>
          <p:nvPr>
            <p:ph type="sldNum" sz="quarter" idx="10"/>
          </p:nvPr>
        </p:nvSpPr>
        <p:spPr/>
        <p:txBody>
          <a:bodyPr/>
          <a:lstStyle/>
          <a:p>
            <a:fld id="{29147165-D121-4F3D-92F6-BE975E6DB8BF}" type="slidenum">
              <a:rPr lang="en-US" smtClean="0"/>
              <a:t>23</a:t>
            </a:fld>
            <a:endParaRPr lang="en-US"/>
          </a:p>
        </p:txBody>
      </p:sp>
    </p:spTree>
    <p:extLst>
      <p:ext uri="{BB962C8B-B14F-4D97-AF65-F5344CB8AC3E}">
        <p14:creationId xmlns:p14="http://schemas.microsoft.com/office/powerpoint/2010/main" val="2529366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25</a:t>
            </a:fld>
            <a:endParaRPr lang="en-US"/>
          </a:p>
        </p:txBody>
      </p:sp>
    </p:spTree>
    <p:extLst>
      <p:ext uri="{BB962C8B-B14F-4D97-AF65-F5344CB8AC3E}">
        <p14:creationId xmlns:p14="http://schemas.microsoft.com/office/powerpoint/2010/main" val="3531712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don’t yet know what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stash does, it simply puts all your unsaved changes on a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stack” of sorts. Then at a later time you can do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stash pop and your changes will be re-applied. You can also do git stash list to see all your stashed changes.</a:t>
            </a:r>
          </a:p>
          <a:p>
            <a:r>
              <a:rPr lang="en-US" sz="1200" kern="1200" dirty="0">
                <a:solidFill>
                  <a:schemeClr val="tx1"/>
                </a:solidFill>
                <a:effectLst/>
                <a:latin typeface="+mn-lt"/>
                <a:ea typeface="+mn-ea"/>
                <a:cs typeface="+mn-cs"/>
              </a:rPr>
              <a:t>One limitation of regular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stash is that it will stash all of the files at once. And sometimes it is handy to only stash some of the file, and keep the rest in your working tree.</a:t>
            </a:r>
          </a:p>
        </p:txBody>
      </p:sp>
      <p:sp>
        <p:nvSpPr>
          <p:cNvPr id="4" name="Slide Number Placeholder 3"/>
          <p:cNvSpPr>
            <a:spLocks noGrp="1"/>
          </p:cNvSpPr>
          <p:nvPr>
            <p:ph type="sldNum" sz="quarter" idx="10"/>
          </p:nvPr>
        </p:nvSpPr>
        <p:spPr/>
        <p:txBody>
          <a:bodyPr/>
          <a:lstStyle/>
          <a:p>
            <a:fld id="{29147165-D121-4F3D-92F6-BE975E6DB8BF}" type="slidenum">
              <a:rPr lang="en-US" smtClean="0"/>
              <a:t>27</a:t>
            </a:fld>
            <a:endParaRPr lang="en-US"/>
          </a:p>
        </p:txBody>
      </p:sp>
    </p:spTree>
    <p:extLst>
      <p:ext uri="{BB962C8B-B14F-4D97-AF65-F5344CB8AC3E}">
        <p14:creationId xmlns:p14="http://schemas.microsoft.com/office/powerpoint/2010/main" val="1976287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Stash pop </a:t>
            </a:r>
            <a:r>
              <a:rPr lang="en-US" dirty="0"/>
              <a:t> </a:t>
            </a:r>
          </a:p>
          <a:p>
            <a:r>
              <a:rPr lang="en-US" sz="1200" kern="1200" dirty="0">
                <a:solidFill>
                  <a:schemeClr val="tx1"/>
                </a:solidFill>
                <a:effectLst/>
                <a:latin typeface="+mn-lt"/>
                <a:ea typeface="+mn-ea"/>
                <a:cs typeface="+mn-cs"/>
              </a:rPr>
              <a:t>Remove a single stashed state from the stash list and apply it on top of the current working tree state, i.e., do the inverse operation of git stash save. The working directory must match the index.</a:t>
            </a:r>
          </a:p>
          <a:p>
            <a:r>
              <a:rPr lang="en-US" sz="1200" kern="1200" dirty="0">
                <a:solidFill>
                  <a:schemeClr val="tx1"/>
                </a:solidFill>
                <a:effectLst/>
                <a:latin typeface="+mn-lt"/>
                <a:ea typeface="+mn-ea"/>
                <a:cs typeface="+mn-cs"/>
              </a:rPr>
              <a:t>Applying the state can fail with conflicts; in this case, it is not removed from the stash list. You need to resolve the conflicts by hand and call git stash drop manually afterwards.</a:t>
            </a:r>
          </a:p>
          <a:p>
            <a:r>
              <a:rPr lang="en-US" sz="1200" kern="1200" dirty="0">
                <a:solidFill>
                  <a:schemeClr val="tx1"/>
                </a:solidFill>
                <a:effectLst/>
                <a:latin typeface="+mn-lt"/>
                <a:ea typeface="+mn-ea"/>
                <a:cs typeface="+mn-cs"/>
              </a:rPr>
              <a:t>If the --index option is used, then tries to reinstate not only the working tree’s changes, but also the index’s ones. However, this can fail, when you have conflicts (which are stored in the index, where you therefore can no longer apply the changes as they were originally).</a:t>
            </a:r>
          </a:p>
          <a:p>
            <a:r>
              <a:rPr lang="en-US" sz="1200" kern="1200" dirty="0">
                <a:solidFill>
                  <a:schemeClr val="tx1"/>
                </a:solidFill>
                <a:effectLst/>
                <a:latin typeface="+mn-lt"/>
                <a:ea typeface="+mn-ea"/>
                <a:cs typeface="+mn-cs"/>
              </a:rPr>
              <a:t>When no &lt;stash&gt; is given, stash@{0} is assumed, otherwise &lt;stash&gt; must be a reference of the form stash@{&lt;revision&gt;}.</a:t>
            </a:r>
          </a:p>
        </p:txBody>
      </p:sp>
      <p:sp>
        <p:nvSpPr>
          <p:cNvPr id="4" name="Slide Number Placeholder 3"/>
          <p:cNvSpPr>
            <a:spLocks noGrp="1"/>
          </p:cNvSpPr>
          <p:nvPr>
            <p:ph type="sldNum" sz="quarter" idx="10"/>
          </p:nvPr>
        </p:nvSpPr>
        <p:spPr/>
        <p:txBody>
          <a:bodyPr/>
          <a:lstStyle/>
          <a:p>
            <a:fld id="{29147165-D121-4F3D-92F6-BE975E6DB8BF}" type="slidenum">
              <a:rPr lang="en-US" smtClean="0"/>
              <a:t>28</a:t>
            </a:fld>
            <a:endParaRPr lang="en-US"/>
          </a:p>
        </p:txBody>
      </p:sp>
    </p:spTree>
    <p:extLst>
      <p:ext uri="{BB962C8B-B14F-4D97-AF65-F5344CB8AC3E}">
        <p14:creationId xmlns:p14="http://schemas.microsoft.com/office/powerpoint/2010/main" val="3682015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4</a:t>
            </a:fld>
            <a:endParaRPr lang="en-US"/>
          </a:p>
        </p:txBody>
      </p:sp>
    </p:spTree>
    <p:extLst>
      <p:ext uri="{BB962C8B-B14F-4D97-AF65-F5344CB8AC3E}">
        <p14:creationId xmlns:p14="http://schemas.microsoft.com/office/powerpoint/2010/main" val="1998913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29</a:t>
            </a:fld>
            <a:endParaRPr lang="en-US"/>
          </a:p>
        </p:txBody>
      </p:sp>
    </p:spTree>
    <p:extLst>
      <p:ext uri="{BB962C8B-B14F-4D97-AF65-F5344CB8AC3E}">
        <p14:creationId xmlns:p14="http://schemas.microsoft.com/office/powerpoint/2010/main" val="1019212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dirty="0"/>
              <a:t>It’s kind of like </a:t>
            </a:r>
            <a:r>
              <a:rPr lang="en-US" dirty="0" err="1"/>
              <a:t>git</a:t>
            </a:r>
            <a:r>
              <a:rPr lang="en-US" dirty="0"/>
              <a:t> log -p with focus.</a:t>
            </a:r>
          </a:p>
          <a:p>
            <a:pPr>
              <a:spcAft>
                <a:spcPts val="600"/>
              </a:spcAft>
            </a:pPr>
            <a:r>
              <a:rPr lang="en-US" dirty="0"/>
              <a:t>You can use </a:t>
            </a:r>
            <a:r>
              <a:rPr lang="en-US" dirty="0" err="1"/>
              <a:t>git</a:t>
            </a:r>
            <a:r>
              <a:rPr lang="en-US" dirty="0"/>
              <a:t> blame filename to find the person responsible for every line of the file.</a:t>
            </a:r>
          </a:p>
          <a:p>
            <a:pPr>
              <a:spcAft>
                <a:spcPts val="600"/>
              </a:spcAft>
            </a:pPr>
            <a:r>
              <a:rPr lang="en-US" dirty="0" err="1"/>
              <a:t>git</a:t>
            </a:r>
            <a:r>
              <a:rPr lang="en-US" dirty="0"/>
              <a:t> blame is a great tool, but sometimes it does not provide enough information</a:t>
            </a:r>
          </a:p>
          <a:p>
            <a:endParaRPr lang="en-US" dirty="0"/>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32</a:t>
            </a:fld>
            <a:endParaRPr lang="en-US"/>
          </a:p>
        </p:txBody>
      </p:sp>
    </p:spTree>
    <p:extLst>
      <p:ext uri="{BB962C8B-B14F-4D97-AF65-F5344CB8AC3E}">
        <p14:creationId xmlns:p14="http://schemas.microsoft.com/office/powerpoint/2010/main" val="179375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ever worked on a long-lived branches, with multiple people working on it, chances are you’ve experienced numerous merges of the parent branch(i.e. master) into your feature branch. This makes it hard to see the changes that took place on the master branch vs. the changes that have been committed on the feature branch and which have yet to be merged. </a:t>
            </a:r>
            <a:r>
              <a:rPr lang="en-US" dirty="0" err="1"/>
              <a:t>git</a:t>
            </a:r>
            <a:r>
              <a:rPr lang="en-US" dirty="0"/>
              <a:t> log --no-merges master.. will solve the issue. </a:t>
            </a:r>
          </a:p>
          <a:p>
            <a:endParaRPr lang="en-US" dirty="0"/>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33</a:t>
            </a:fld>
            <a:endParaRPr lang="en-US"/>
          </a:p>
        </p:txBody>
      </p:sp>
    </p:spTree>
    <p:extLst>
      <p:ext uri="{BB962C8B-B14F-4D97-AF65-F5344CB8AC3E}">
        <p14:creationId xmlns:p14="http://schemas.microsoft.com/office/powerpoint/2010/main" val="160270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34</a:t>
            </a:fld>
            <a:endParaRPr lang="en-US"/>
          </a:p>
        </p:txBody>
      </p:sp>
    </p:spTree>
    <p:extLst>
      <p:ext uri="{BB962C8B-B14F-4D97-AF65-F5344CB8AC3E}">
        <p14:creationId xmlns:p14="http://schemas.microsoft.com/office/powerpoint/2010/main" val="148152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If the bug is hard to find</a:t>
            </a:r>
            <a:r>
              <a:rPr lang="en-US" sz="1200" kern="1200" dirty="0">
                <a:solidFill>
                  <a:schemeClr val="tx1"/>
                </a:solidFill>
                <a:effectLst/>
                <a:latin typeface="+mn-lt"/>
                <a:ea typeface="+mn-ea"/>
                <a:cs typeface="+mn-cs"/>
              </a:rPr>
              <a:t>, however, you could try to navigate your way through the commit history, in attempt to pin point where the things went bad. The second approach is exactly where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bisect is so handy. It will allow you to find the breaking change in the fastest time possible.</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35</a:t>
            </a:fld>
            <a:endParaRPr lang="en-US"/>
          </a:p>
        </p:txBody>
      </p:sp>
    </p:spTree>
    <p:extLst>
      <p:ext uri="{BB962C8B-B14F-4D97-AF65-F5344CB8AC3E}">
        <p14:creationId xmlns:p14="http://schemas.microsoft.com/office/powerpoint/2010/main" val="1880266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Since you divide the number of commits by half on every iteration, you are able to find your bad commits in log(n) time (which is simply a </a:t>
            </a:r>
            <a:r>
              <a:rPr lang="en-US" sz="1200" u="sng" dirty="0">
                <a:hlinkClick r:id="rId3"/>
              </a:rPr>
              <a:t>“big O”</a:t>
            </a:r>
            <a:r>
              <a:rPr lang="en-US" sz="1200" dirty="0"/>
              <a:t> speak for very fast).</a:t>
            </a:r>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36</a:t>
            </a:fld>
            <a:endParaRPr lang="en-US"/>
          </a:p>
        </p:txBody>
      </p:sp>
    </p:spTree>
    <p:extLst>
      <p:ext uri="{BB962C8B-B14F-4D97-AF65-F5344CB8AC3E}">
        <p14:creationId xmlns:p14="http://schemas.microsoft.com/office/powerpoint/2010/main" val="3854953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7</a:t>
            </a:fld>
            <a:endParaRPr lang="en-US"/>
          </a:p>
        </p:txBody>
      </p:sp>
    </p:spTree>
    <p:extLst>
      <p:ext uri="{BB962C8B-B14F-4D97-AF65-F5344CB8AC3E}">
        <p14:creationId xmlns:p14="http://schemas.microsoft.com/office/powerpoint/2010/main" val="2318915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8</a:t>
            </a:fld>
            <a:endParaRPr lang="en-US"/>
          </a:p>
        </p:txBody>
      </p:sp>
    </p:spTree>
    <p:extLst>
      <p:ext uri="{BB962C8B-B14F-4D97-AF65-F5344CB8AC3E}">
        <p14:creationId xmlns:p14="http://schemas.microsoft.com/office/powerpoint/2010/main" val="1846944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195"/>
              </a:lnSpc>
              <a:spcAft>
                <a:spcPts val="195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Another alternative, is good old Bash alias.</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ts val="2195"/>
              </a:lnSpc>
              <a:spcAft>
                <a:spcPts val="1950"/>
              </a:spcAft>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For example, I have the following entry in my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bashrc</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file.</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pPr>
              <a:lnSpc>
                <a:spcPts val="2195"/>
              </a:lnSpc>
              <a:spcAft>
                <a:spcPts val="1950"/>
              </a:spcAft>
            </a:pP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alias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gil</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git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log –online –graph”</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allowing me to use</a:t>
            </a:r>
            <a:r>
              <a:rPr lang="en-US" sz="1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gil</a:t>
            </a:r>
            <a:r>
              <a:rPr lang="en-US" sz="1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instead of the long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command,which</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is even 2 character shorter than having to type</a:t>
            </a:r>
            <a:r>
              <a:rPr lang="en-US" sz="1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git</a:t>
            </a:r>
            <a:r>
              <a:rPr lang="en-US" dirty="0">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l</a:t>
            </a:r>
            <a:r>
              <a:rPr lang="en-US" sz="11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TLDR; Use </a:t>
            </a:r>
            <a:r>
              <a:rPr lang="en-US"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git</a:t>
            </a: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or bash aliases for most commonly used long </a:t>
            </a:r>
            <a:r>
              <a:rPr lang="en-US"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git</a:t>
            </a:r>
            <a:r>
              <a:rPr lang="en-US"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b="1"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commands</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Git</a:t>
            </a: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comes with built in aliases, for example you can run the following command once:</a:t>
            </a:r>
            <a:endParaRPr lang="en-US" sz="1050" dirty="0">
              <a:latin typeface="Calibri" panose="020F0502020204030204" pitchFamily="34" charset="0"/>
              <a:ea typeface="Calibri" panose="020F0502020204030204" pitchFamily="34" charset="0"/>
              <a:cs typeface="Times New Roman" panose="02020603050405020304" pitchFamily="18" charset="0"/>
            </a:endParaRPr>
          </a:p>
          <a:p>
            <a:r>
              <a:rPr lang="en-US" sz="1200" kern="1200" dirty="0">
                <a:solidFill>
                  <a:schemeClr val="tx1"/>
                </a:solidFill>
                <a:effectLst/>
                <a:latin typeface="+mn-lt"/>
                <a:ea typeface="+mn-ea"/>
                <a:cs typeface="+mn-cs"/>
              </a:rPr>
              <a:t>Another handy trick, for stashing only some of the files, is to:</a:t>
            </a:r>
          </a:p>
          <a:p>
            <a:pPr lvl="0"/>
            <a:r>
              <a:rPr lang="en-US" sz="1200" kern="1200" dirty="0">
                <a:solidFill>
                  <a:schemeClr val="tx1"/>
                </a:solidFill>
                <a:effectLst/>
                <a:latin typeface="+mn-lt"/>
                <a:ea typeface="+mn-ea"/>
                <a:cs typeface="+mn-cs"/>
              </a:rPr>
              <a:t>add the files that you DO NOT want to get stashed (i.e.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add file1.js, file2.js)</a:t>
            </a:r>
          </a:p>
          <a:p>
            <a:pPr lvl="0"/>
            <a:r>
              <a:rPr lang="en-US" sz="1200" kern="1200" dirty="0">
                <a:solidFill>
                  <a:schemeClr val="tx1"/>
                </a:solidFill>
                <a:effectLst/>
                <a:latin typeface="+mn-lt"/>
                <a:ea typeface="+mn-ea"/>
                <a:cs typeface="+mn-cs"/>
              </a:rPr>
              <a:t>Call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stash --keep-index. It will only stash files that have not been added.</a:t>
            </a:r>
          </a:p>
          <a:p>
            <a:pPr lvl="0"/>
            <a:r>
              <a:rPr lang="en-US" sz="1200" kern="1200" dirty="0">
                <a:solidFill>
                  <a:schemeClr val="tx1"/>
                </a:solidFill>
                <a:effectLst/>
                <a:latin typeface="+mn-lt"/>
                <a:ea typeface="+mn-ea"/>
                <a:cs typeface="+mn-cs"/>
              </a:rPr>
              <a:t>Call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reset to un-stage the added files and continue your work.</a:t>
            </a:r>
          </a:p>
          <a:p>
            <a:pPr marL="171450" indent="-171450">
              <a:buFontTx/>
              <a:buChar char="-"/>
            </a:pPr>
            <a:endParaRPr lang="en-GB" dirty="0"/>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9</a:t>
            </a:fld>
            <a:endParaRPr lang="en-US"/>
          </a:p>
        </p:txBody>
      </p:sp>
    </p:spTree>
    <p:extLst>
      <p:ext uri="{BB962C8B-B14F-4D97-AF65-F5344CB8AC3E}">
        <p14:creationId xmlns:p14="http://schemas.microsoft.com/office/powerpoint/2010/main" val="315764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 create a new branch for every new bug or feature. Among other benefits, it helps me to get a great clarity on how a series of commits may relate to a particular task. If you ever merged a pull request on </a:t>
            </a:r>
            <a:r>
              <a:rPr lang="en-US" dirty="0" err="1"/>
              <a:t>github</a:t>
            </a:r>
            <a:r>
              <a:rPr lang="en-US" dirty="0"/>
              <a:t> or a similar tool, you will in fact be able to nicely see the merged branch history in </a:t>
            </a:r>
            <a:r>
              <a:rPr lang="en-US" dirty="0" err="1"/>
              <a:t>git</a:t>
            </a:r>
            <a:r>
              <a:rPr lang="en-US" dirty="0"/>
              <a:t> log --</a:t>
            </a:r>
            <a:r>
              <a:rPr lang="en-US" dirty="0" err="1"/>
              <a:t>oneline</a:t>
            </a:r>
            <a:r>
              <a:rPr lang="en-US" dirty="0"/>
              <a:t> --graph view.</a:t>
            </a:r>
          </a:p>
          <a:p>
            <a:endParaRPr lang="en-US" dirty="0"/>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10</a:t>
            </a:fld>
            <a:endParaRPr lang="en-US"/>
          </a:p>
        </p:txBody>
      </p:sp>
    </p:spTree>
    <p:extLst>
      <p:ext uri="{BB962C8B-B14F-4D97-AF65-F5344CB8AC3E}">
        <p14:creationId xmlns:p14="http://schemas.microsoft.com/office/powerpoint/2010/main" val="232909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all of the remote branches by running git branch with the -a flag (show all branches) and the --merged flag would only show branches that are fully merged into the master branch.</a:t>
            </a:r>
          </a:p>
          <a:p>
            <a:r>
              <a:rPr lang="en-US" dirty="0"/>
              <a:t>You might want to run </a:t>
            </a:r>
            <a:r>
              <a:rPr lang="en-US" dirty="0" err="1"/>
              <a:t>git</a:t>
            </a:r>
            <a:r>
              <a:rPr lang="en-US" dirty="0"/>
              <a:t> fetch -p (fetch and purge old data) first, to make sure your data is up to date.</a:t>
            </a:r>
          </a:p>
          <a:p>
            <a:endParaRPr lang="en-US" dirty="0"/>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11</a:t>
            </a:fld>
            <a:endParaRPr lang="en-US"/>
          </a:p>
        </p:txBody>
      </p:sp>
    </p:spTree>
    <p:extLst>
      <p:ext uri="{BB962C8B-B14F-4D97-AF65-F5344CB8AC3E}">
        <p14:creationId xmlns:p14="http://schemas.microsoft.com/office/powerpoint/2010/main" val="3950066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12</a:t>
            </a:fld>
            <a:endParaRPr lang="en-US"/>
          </a:p>
        </p:txBody>
      </p:sp>
    </p:spTree>
    <p:extLst>
      <p:ext uri="{BB962C8B-B14F-4D97-AF65-F5344CB8AC3E}">
        <p14:creationId xmlns:p14="http://schemas.microsoft.com/office/powerpoint/2010/main" val="284476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Sometimes it is nice to take a pick at an entire file on a different branch, without switching to this branch.</a:t>
            </a:r>
          </a:p>
          <a:p>
            <a:r>
              <a:rPr lang="en-US" sz="1200" kern="1200" dirty="0">
                <a:solidFill>
                  <a:schemeClr val="tx1"/>
                </a:solidFill>
                <a:effectLst/>
                <a:latin typeface="+mn-lt"/>
                <a:ea typeface="+mn-ea"/>
                <a:cs typeface="+mn-cs"/>
              </a:rPr>
              <a:t>You can do so via </a:t>
            </a:r>
            <a:r>
              <a:rPr lang="en-US" sz="1200" kern="1200" dirty="0" err="1">
                <a:solidFill>
                  <a:schemeClr val="tx1"/>
                </a:solidFill>
                <a:effectLst/>
                <a:latin typeface="+mn-lt"/>
                <a:ea typeface="+mn-ea"/>
                <a:cs typeface="+mn-cs"/>
              </a:rPr>
              <a:t>git</a:t>
            </a:r>
            <a:r>
              <a:rPr lang="en-US" sz="1200" kern="1200" dirty="0">
                <a:solidFill>
                  <a:schemeClr val="tx1"/>
                </a:solidFill>
                <a:effectLst/>
                <a:latin typeface="+mn-lt"/>
                <a:ea typeface="+mn-ea"/>
                <a:cs typeface="+mn-cs"/>
              </a:rPr>
              <a:t> show </a:t>
            </a:r>
            <a:r>
              <a:rPr lang="en-US" sz="1200" kern="1200" dirty="0" err="1">
                <a:solidFill>
                  <a:schemeClr val="tx1"/>
                </a:solidFill>
                <a:effectLst/>
                <a:latin typeface="+mn-lt"/>
                <a:ea typeface="+mn-ea"/>
                <a:cs typeface="+mn-cs"/>
              </a:rPr>
              <a:t>some-branch-name:some-file-name.js</a:t>
            </a:r>
            <a:r>
              <a:rPr lang="en-US" sz="1200" kern="1200" dirty="0">
                <a:solidFill>
                  <a:schemeClr val="tx1"/>
                </a:solidFill>
                <a:effectLst/>
                <a:latin typeface="+mn-lt"/>
                <a:ea typeface="+mn-ea"/>
                <a:cs typeface="+mn-cs"/>
              </a:rPr>
              <a:t>, which would show the file in your terminal.</a:t>
            </a:r>
            <a:endParaRPr lang="en-US" dirty="0"/>
          </a:p>
          <a:p>
            <a:endParaRPr lang="en-US" dirty="0"/>
          </a:p>
        </p:txBody>
      </p:sp>
      <p:sp>
        <p:nvSpPr>
          <p:cNvPr id="4" name="Slide Number Placeholder 3"/>
          <p:cNvSpPr>
            <a:spLocks noGrp="1"/>
          </p:cNvSpPr>
          <p:nvPr>
            <p:ph type="sldNum" sz="quarter" idx="10"/>
          </p:nvPr>
        </p:nvSpPr>
        <p:spPr/>
        <p:txBody>
          <a:bodyPr/>
          <a:lstStyle/>
          <a:p>
            <a:fld id="{29147165-D121-4F3D-92F6-BE975E6DB8BF}" type="slidenum">
              <a:rPr lang="en-US" smtClean="0"/>
              <a:t>13</a:t>
            </a:fld>
            <a:endParaRPr lang="en-US"/>
          </a:p>
        </p:txBody>
      </p:sp>
    </p:spTree>
    <p:extLst>
      <p:ext uri="{BB962C8B-B14F-4D97-AF65-F5344CB8AC3E}">
        <p14:creationId xmlns:p14="http://schemas.microsoft.com/office/powerpoint/2010/main" val="2267364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1" y="325103"/>
            <a:ext cx="12192000" cy="567783"/>
          </a:xfrm>
          <a:prstGeom prst="rect">
            <a:avLst/>
          </a:prstGeom>
        </p:spPr>
        <p:txBody>
          <a:bodyPr/>
          <a:lstStyle>
            <a:lvl1pPr>
              <a:defRPr sz="4000" b="1" baseline="0">
                <a:solidFill>
                  <a:schemeClr val="tx2">
                    <a:lumMod val="75000"/>
                  </a:schemeClr>
                </a:solidFill>
                <a:latin typeface="+mn-lt"/>
                <a:cs typeface="Arial" panose="020B0604020202020204" pitchFamily="34" charset="0"/>
              </a:defRPr>
            </a:lvl1pPr>
          </a:lstStyle>
          <a:p>
            <a:r>
              <a:rPr lang="en-US" dirty="0"/>
              <a:t>Master Slide Title</a:t>
            </a:r>
            <a:endParaRPr lang="en-CA" dirty="0"/>
          </a:p>
        </p:txBody>
      </p:sp>
      <p:sp>
        <p:nvSpPr>
          <p:cNvPr id="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896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ic-Option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49" name="Content Placeholder 4"/>
          <p:cNvSpPr txBox="1">
            <a:spLocks/>
          </p:cNvSpPr>
          <p:nvPr userDrawn="1"/>
        </p:nvSpPr>
        <p:spPr>
          <a:xfrm>
            <a:off x="355600" y="1502366"/>
            <a:ext cx="11503891" cy="4270403"/>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200" dirty="0">
              <a:solidFill>
                <a:schemeClr val="tx2">
                  <a:lumMod val="75000"/>
                </a:schemeClr>
              </a:solidFill>
              <a:cs typeface="Arial" panose="020B0604020202020204" pitchFamily="34" charset="0"/>
            </a:endParaRPr>
          </a:p>
        </p:txBody>
      </p:sp>
      <p:sp>
        <p:nvSpPr>
          <p:cNvPr id="6"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197765905"/>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ic-Option1-HeadingUnderSubtopic">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62352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p:cNvSpPr>
            <a:spLocks noGrp="1"/>
          </p:cNvSpPr>
          <p:nvPr>
            <p:ph sz="quarter" idx="11"/>
          </p:nvPr>
        </p:nvSpPr>
        <p:spPr>
          <a:xfrm>
            <a:off x="214780" y="1996689"/>
            <a:ext cx="11610493" cy="4311461"/>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52" name="Text Placeholder 3"/>
          <p:cNvSpPr>
            <a:spLocks noGrp="1"/>
          </p:cNvSpPr>
          <p:nvPr>
            <p:ph type="body" sz="quarter" idx="12" hasCustomPrompt="1"/>
          </p:nvPr>
        </p:nvSpPr>
        <p:spPr>
          <a:xfrm>
            <a:off x="209086" y="1569484"/>
            <a:ext cx="11623523"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895022539"/>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ic-Option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568947"/>
            <a:ext cx="11334824" cy="4463770"/>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42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ic-Option2-HeadingUnderSubtopic">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61140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992027"/>
            <a:ext cx="11604180" cy="4027042"/>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0" name="Text Placeholder 3"/>
          <p:cNvSpPr>
            <a:spLocks noGrp="1"/>
          </p:cNvSpPr>
          <p:nvPr>
            <p:ph type="body" sz="quarter" idx="12" hasCustomPrompt="1"/>
          </p:nvPr>
        </p:nvSpPr>
        <p:spPr>
          <a:xfrm>
            <a:off x="209086" y="1569484"/>
            <a:ext cx="11609875"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225997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tivity- Knowledge Checks">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CA" dirty="0"/>
              <a:t>Knowledge Checks</a:t>
            </a:r>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userDrawn="1"/>
        </p:nvGrpSpPr>
        <p:grpSpPr>
          <a:xfrm>
            <a:off x="11061700" y="1544468"/>
            <a:ext cx="844625" cy="1229035"/>
            <a:chOff x="8033725" y="1162759"/>
            <a:chExt cx="913268" cy="1749363"/>
          </a:xfrm>
        </p:grpSpPr>
        <p:pic>
          <p:nvPicPr>
            <p:cNvPr id="20" name="Picture 19" descr="Light Bulb_PC [Converted].png"/>
            <p:cNvPicPr>
              <a:picLocks noChangeAspect="1"/>
            </p:cNvPicPr>
            <p:nvPr/>
          </p:nvPicPr>
          <p:blipFill>
            <a:blip r:embed="rId2" cstate="print"/>
            <a:stretch>
              <a:fillRect/>
            </a:stretch>
          </p:blipFill>
          <p:spPr>
            <a:xfrm>
              <a:off x="8033725" y="1162759"/>
              <a:ext cx="884468" cy="1426204"/>
            </a:xfrm>
            <a:prstGeom prst="rect">
              <a:avLst/>
            </a:prstGeom>
            <a:solidFill>
              <a:schemeClr val="bg1"/>
            </a:solidFill>
          </p:spPr>
        </p:pic>
        <p:pic>
          <p:nvPicPr>
            <p:cNvPr id="2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742" y="2629280"/>
              <a:ext cx="90225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9" y="1146815"/>
            <a:ext cx="10469149"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13" name="Content Placeholder 5"/>
          <p:cNvSpPr>
            <a:spLocks noGrp="1"/>
          </p:cNvSpPr>
          <p:nvPr>
            <p:ph sz="quarter" idx="11" hasCustomPrompt="1"/>
          </p:nvPr>
        </p:nvSpPr>
        <p:spPr>
          <a:xfrm>
            <a:off x="214781" y="1568947"/>
            <a:ext cx="10474627" cy="4843253"/>
          </a:xfrm>
          <a:prstGeom prst="rect">
            <a:avLst/>
          </a:prstGeom>
        </p:spPr>
        <p:txBody>
          <a:bodyPr/>
          <a:lstStyle>
            <a:lvl1pPr marL="0" indent="0">
              <a:buNone/>
              <a:defRPr sz="1800">
                <a:solidFill>
                  <a:schemeClr val="tx2">
                    <a:lumMod val="75000"/>
                  </a:schemeClr>
                </a:solidFill>
              </a:defRPr>
            </a:lvl1pPr>
            <a:lvl2pPr marL="457200" marR="0" indent="0" algn="l" defTabSz="914400" rtl="0" eaLnBrk="1" fontAlgn="auto" latinLnBrk="0" hangingPunct="1">
              <a:lnSpc>
                <a:spcPct val="150000"/>
              </a:lnSpc>
              <a:spcBef>
                <a:spcPts val="500"/>
              </a:spcBef>
              <a:spcAft>
                <a:spcPts val="0"/>
              </a:spcAft>
              <a:buClrTx/>
              <a:buSzTx/>
              <a:buFont typeface="Wingdings" panose="05000000000000000000" pitchFamily="2" charset="2"/>
              <a:buNone/>
              <a:tabLst/>
              <a:defRPr sz="1800" baseline="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a:p>
            <a:pPr lvl="0"/>
            <a:endParaRPr lang="en-US" dirty="0"/>
          </a:p>
          <a:p>
            <a:pPr lvl="1"/>
            <a:endParaRPr lang="en-US" dirty="0"/>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74996397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Quiz">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Quiz</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6" name="Group 5"/>
          <p:cNvGrpSpPr/>
          <p:nvPr userDrawn="1"/>
        </p:nvGrpSpPr>
        <p:grpSpPr>
          <a:xfrm>
            <a:off x="10706100" y="1601900"/>
            <a:ext cx="1384524" cy="1420700"/>
            <a:chOff x="7689774" y="1349325"/>
            <a:chExt cx="1272001" cy="1510852"/>
          </a:xfrm>
        </p:grpSpPr>
        <p:grpSp>
          <p:nvGrpSpPr>
            <p:cNvPr id="7" name="Group 6"/>
            <p:cNvGrpSpPr/>
            <p:nvPr/>
          </p:nvGrpSpPr>
          <p:grpSpPr>
            <a:xfrm>
              <a:off x="7689774" y="1349325"/>
              <a:ext cx="1272001" cy="1047003"/>
              <a:chOff x="6400800" y="1856101"/>
              <a:chExt cx="1272001" cy="1047003"/>
            </a:xfrm>
          </p:grpSpPr>
          <p:grpSp>
            <p:nvGrpSpPr>
              <p:cNvPr id="9" name="Group 8"/>
              <p:cNvGrpSpPr/>
              <p:nvPr/>
            </p:nvGrpSpPr>
            <p:grpSpPr>
              <a:xfrm rot="20240561">
                <a:off x="6732529" y="1887201"/>
                <a:ext cx="940272" cy="940272"/>
                <a:chOff x="7090036" y="1856101"/>
                <a:chExt cx="940272" cy="940272"/>
              </a:xfrm>
            </p:grpSpPr>
            <p:sp>
              <p:nvSpPr>
                <p:cNvPr id="20" name="Freeform 112"/>
                <p:cNvSpPr>
                  <a:spLocks/>
                </p:cNvSpPr>
                <p:nvPr/>
              </p:nvSpPr>
              <p:spPr bwMode="auto">
                <a:xfrm>
                  <a:off x="7455978" y="1856101"/>
                  <a:ext cx="574330" cy="579409"/>
                </a:xfrm>
                <a:custGeom>
                  <a:avLst/>
                  <a:gdLst>
                    <a:gd name="T0" fmla="*/ 491 w 574"/>
                    <a:gd name="T1" fmla="*/ 83 h 580"/>
                    <a:gd name="T2" fmla="*/ 346 w 574"/>
                    <a:gd name="T3" fmla="*/ 0 h 580"/>
                    <a:gd name="T4" fmla="*/ 186 w 574"/>
                    <a:gd name="T5" fmla="*/ 171 h 580"/>
                    <a:gd name="T6" fmla="*/ 122 w 574"/>
                    <a:gd name="T7" fmla="*/ 238 h 580"/>
                    <a:gd name="T8" fmla="*/ 35 w 574"/>
                    <a:gd name="T9" fmla="*/ 332 h 580"/>
                    <a:gd name="T10" fmla="*/ 6 w 574"/>
                    <a:gd name="T11" fmla="*/ 387 h 580"/>
                    <a:gd name="T12" fmla="*/ 35 w 574"/>
                    <a:gd name="T13" fmla="*/ 480 h 580"/>
                    <a:gd name="T14" fmla="*/ 59 w 574"/>
                    <a:gd name="T15" fmla="*/ 504 h 580"/>
                    <a:gd name="T16" fmla="*/ 94 w 574"/>
                    <a:gd name="T17" fmla="*/ 540 h 580"/>
                    <a:gd name="T18" fmla="*/ 242 w 574"/>
                    <a:gd name="T19" fmla="*/ 540 h 580"/>
                    <a:gd name="T20" fmla="*/ 265 w 574"/>
                    <a:gd name="T21" fmla="*/ 518 h 580"/>
                    <a:gd name="T22" fmla="*/ 333 w 574"/>
                    <a:gd name="T23" fmla="*/ 455 h 580"/>
                    <a:gd name="T24" fmla="*/ 393 w 574"/>
                    <a:gd name="T25" fmla="*/ 399 h 580"/>
                    <a:gd name="T26" fmla="*/ 405 w 574"/>
                    <a:gd name="T27" fmla="*/ 387 h 580"/>
                    <a:gd name="T28" fmla="*/ 424 w 574"/>
                    <a:gd name="T29" fmla="*/ 369 h 580"/>
                    <a:gd name="T30" fmla="*/ 574 w 574"/>
                    <a:gd name="T31" fmla="*/ 228 h 580"/>
                    <a:gd name="T32" fmla="*/ 491 w 574"/>
                    <a:gd name="T33" fmla="*/ 83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4" h="580">
                      <a:moveTo>
                        <a:pt x="491" y="83"/>
                      </a:moveTo>
                      <a:cubicBezTo>
                        <a:pt x="448" y="40"/>
                        <a:pt x="397" y="12"/>
                        <a:pt x="346" y="0"/>
                      </a:cubicBezTo>
                      <a:cubicBezTo>
                        <a:pt x="186" y="171"/>
                        <a:pt x="186" y="171"/>
                        <a:pt x="186" y="171"/>
                      </a:cubicBezTo>
                      <a:cubicBezTo>
                        <a:pt x="122" y="238"/>
                        <a:pt x="122" y="238"/>
                        <a:pt x="122" y="238"/>
                      </a:cubicBezTo>
                      <a:cubicBezTo>
                        <a:pt x="35" y="332"/>
                        <a:pt x="35" y="332"/>
                        <a:pt x="35" y="332"/>
                      </a:cubicBezTo>
                      <a:cubicBezTo>
                        <a:pt x="19" y="348"/>
                        <a:pt x="10" y="367"/>
                        <a:pt x="6" y="387"/>
                      </a:cubicBezTo>
                      <a:cubicBezTo>
                        <a:pt x="0" y="419"/>
                        <a:pt x="9" y="455"/>
                        <a:pt x="35" y="480"/>
                      </a:cubicBezTo>
                      <a:cubicBezTo>
                        <a:pt x="59" y="504"/>
                        <a:pt x="59" y="504"/>
                        <a:pt x="59" y="504"/>
                      </a:cubicBezTo>
                      <a:cubicBezTo>
                        <a:pt x="94" y="540"/>
                        <a:pt x="94" y="540"/>
                        <a:pt x="94" y="540"/>
                      </a:cubicBezTo>
                      <a:cubicBezTo>
                        <a:pt x="135" y="580"/>
                        <a:pt x="201" y="580"/>
                        <a:pt x="242" y="540"/>
                      </a:cubicBezTo>
                      <a:cubicBezTo>
                        <a:pt x="265" y="518"/>
                        <a:pt x="265" y="518"/>
                        <a:pt x="265" y="518"/>
                      </a:cubicBezTo>
                      <a:cubicBezTo>
                        <a:pt x="333" y="455"/>
                        <a:pt x="333" y="455"/>
                        <a:pt x="333" y="455"/>
                      </a:cubicBezTo>
                      <a:cubicBezTo>
                        <a:pt x="393" y="399"/>
                        <a:pt x="393" y="399"/>
                        <a:pt x="393" y="399"/>
                      </a:cubicBezTo>
                      <a:cubicBezTo>
                        <a:pt x="405" y="387"/>
                        <a:pt x="405" y="387"/>
                        <a:pt x="405" y="387"/>
                      </a:cubicBezTo>
                      <a:cubicBezTo>
                        <a:pt x="424" y="369"/>
                        <a:pt x="424" y="369"/>
                        <a:pt x="424" y="369"/>
                      </a:cubicBezTo>
                      <a:cubicBezTo>
                        <a:pt x="574" y="228"/>
                        <a:pt x="574" y="228"/>
                        <a:pt x="574" y="228"/>
                      </a:cubicBezTo>
                      <a:cubicBezTo>
                        <a:pt x="562" y="177"/>
                        <a:pt x="534" y="126"/>
                        <a:pt x="491"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1" name="Freeform 113"/>
                <p:cNvSpPr>
                  <a:spLocks/>
                </p:cNvSpPr>
                <p:nvPr/>
              </p:nvSpPr>
              <p:spPr bwMode="auto">
                <a:xfrm>
                  <a:off x="7090036" y="2323695"/>
                  <a:ext cx="467594" cy="472678"/>
                </a:xfrm>
                <a:custGeom>
                  <a:avLst/>
                  <a:gdLst>
                    <a:gd name="T0" fmla="*/ 223 w 472"/>
                    <a:gd name="T1" fmla="*/ 279 h 472"/>
                    <a:gd name="T2" fmla="*/ 23 w 472"/>
                    <a:gd name="T3" fmla="*/ 472 h 472"/>
                    <a:gd name="T4" fmla="*/ 365 w 472"/>
                    <a:gd name="T5" fmla="*/ 366 h 472"/>
                    <a:gd name="T6" fmla="*/ 472 w 472"/>
                    <a:gd name="T7" fmla="*/ 112 h 472"/>
                    <a:gd name="T8" fmla="*/ 449 w 472"/>
                    <a:gd name="T9" fmla="*/ 89 h 472"/>
                    <a:gd name="T10" fmla="*/ 425 w 472"/>
                    <a:gd name="T11" fmla="*/ 65 h 472"/>
                    <a:gd name="T12" fmla="*/ 407 w 472"/>
                    <a:gd name="T13" fmla="*/ 47 h 472"/>
                    <a:gd name="T14" fmla="*/ 405 w 472"/>
                    <a:gd name="T15" fmla="*/ 45 h 472"/>
                    <a:gd name="T16" fmla="*/ 387 w 472"/>
                    <a:gd name="T17" fmla="*/ 27 h 472"/>
                    <a:gd name="T18" fmla="*/ 360 w 472"/>
                    <a:gd name="T19" fmla="*/ 0 h 472"/>
                    <a:gd name="T20" fmla="*/ 106 w 472"/>
                    <a:gd name="T21" fmla="*/ 107 h 472"/>
                    <a:gd name="T22" fmla="*/ 105 w 472"/>
                    <a:gd name="T23" fmla="*/ 115 h 472"/>
                    <a:gd name="T24" fmla="*/ 0 w 472"/>
                    <a:gd name="T25" fmla="*/ 449 h 472"/>
                    <a:gd name="T26" fmla="*/ 193 w 472"/>
                    <a:gd name="T27" fmla="*/ 249 h 472"/>
                    <a:gd name="T28" fmla="*/ 205 w 472"/>
                    <a:gd name="T29" fmla="*/ 183 h 472"/>
                    <a:gd name="T30" fmla="*/ 289 w 472"/>
                    <a:gd name="T31" fmla="*/ 183 h 472"/>
                    <a:gd name="T32" fmla="*/ 289 w 472"/>
                    <a:gd name="T33" fmla="*/ 267 h 472"/>
                    <a:gd name="T34" fmla="*/ 223 w 472"/>
                    <a:gd name="T35" fmla="*/ 279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472">
                      <a:moveTo>
                        <a:pt x="223" y="279"/>
                      </a:moveTo>
                      <a:cubicBezTo>
                        <a:pt x="23" y="472"/>
                        <a:pt x="23" y="472"/>
                        <a:pt x="23" y="472"/>
                      </a:cubicBezTo>
                      <a:cubicBezTo>
                        <a:pt x="23" y="472"/>
                        <a:pt x="197" y="367"/>
                        <a:pt x="365" y="366"/>
                      </a:cubicBezTo>
                      <a:cubicBezTo>
                        <a:pt x="422" y="192"/>
                        <a:pt x="472" y="112"/>
                        <a:pt x="472" y="112"/>
                      </a:cubicBezTo>
                      <a:cubicBezTo>
                        <a:pt x="449" y="89"/>
                        <a:pt x="449" y="89"/>
                        <a:pt x="449" y="89"/>
                      </a:cubicBezTo>
                      <a:cubicBezTo>
                        <a:pt x="425" y="65"/>
                        <a:pt x="425" y="65"/>
                        <a:pt x="425" y="65"/>
                      </a:cubicBezTo>
                      <a:cubicBezTo>
                        <a:pt x="407" y="47"/>
                        <a:pt x="407" y="47"/>
                        <a:pt x="407" y="47"/>
                      </a:cubicBezTo>
                      <a:cubicBezTo>
                        <a:pt x="405" y="45"/>
                        <a:pt x="405" y="45"/>
                        <a:pt x="405" y="45"/>
                      </a:cubicBezTo>
                      <a:cubicBezTo>
                        <a:pt x="387" y="27"/>
                        <a:pt x="387" y="27"/>
                        <a:pt x="387" y="27"/>
                      </a:cubicBezTo>
                      <a:cubicBezTo>
                        <a:pt x="360" y="0"/>
                        <a:pt x="360" y="0"/>
                        <a:pt x="360" y="0"/>
                      </a:cubicBezTo>
                      <a:cubicBezTo>
                        <a:pt x="360" y="0"/>
                        <a:pt x="280" y="50"/>
                        <a:pt x="106" y="107"/>
                      </a:cubicBezTo>
                      <a:cubicBezTo>
                        <a:pt x="106" y="110"/>
                        <a:pt x="105" y="113"/>
                        <a:pt x="105" y="115"/>
                      </a:cubicBezTo>
                      <a:cubicBezTo>
                        <a:pt x="102" y="281"/>
                        <a:pt x="0" y="449"/>
                        <a:pt x="0" y="449"/>
                      </a:cubicBezTo>
                      <a:cubicBezTo>
                        <a:pt x="193" y="249"/>
                        <a:pt x="193" y="249"/>
                        <a:pt x="193" y="249"/>
                      </a:cubicBezTo>
                      <a:cubicBezTo>
                        <a:pt x="183" y="227"/>
                        <a:pt x="187" y="201"/>
                        <a:pt x="205" y="183"/>
                      </a:cubicBezTo>
                      <a:cubicBezTo>
                        <a:pt x="228" y="160"/>
                        <a:pt x="266" y="160"/>
                        <a:pt x="289" y="183"/>
                      </a:cubicBezTo>
                      <a:cubicBezTo>
                        <a:pt x="312" y="206"/>
                        <a:pt x="312" y="244"/>
                        <a:pt x="289" y="267"/>
                      </a:cubicBezTo>
                      <a:cubicBezTo>
                        <a:pt x="271" y="285"/>
                        <a:pt x="245" y="289"/>
                        <a:pt x="223" y="2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sp>
            <p:nvSpPr>
              <p:cNvPr id="14" name="Oval 13"/>
              <p:cNvSpPr/>
              <p:nvPr/>
            </p:nvSpPr>
            <p:spPr>
              <a:xfrm>
                <a:off x="6400800" y="1856101"/>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Oval 14"/>
              <p:cNvSpPr/>
              <p:nvPr/>
            </p:nvSpPr>
            <p:spPr>
              <a:xfrm>
                <a:off x="6400800" y="2435510"/>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 name="Multiply 15"/>
              <p:cNvSpPr/>
              <p:nvPr/>
            </p:nvSpPr>
            <p:spPr>
              <a:xfrm>
                <a:off x="6423581" y="2458291"/>
                <a:ext cx="422031" cy="422031"/>
              </a:xfrm>
              <a:prstGeom prst="mathMultiply">
                <a:avLst>
                  <a:gd name="adj1" fmla="val 211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7" name="Group 16"/>
              <p:cNvGrpSpPr/>
              <p:nvPr/>
            </p:nvGrpSpPr>
            <p:grpSpPr>
              <a:xfrm>
                <a:off x="6491173" y="1957969"/>
                <a:ext cx="215648" cy="263857"/>
                <a:chOff x="5549879" y="2539395"/>
                <a:chExt cx="215648" cy="263857"/>
              </a:xfrm>
            </p:grpSpPr>
            <p:sp>
              <p:nvSpPr>
                <p:cNvPr id="18" name="Rectangle 17"/>
                <p:cNvSpPr/>
                <p:nvPr/>
              </p:nvSpPr>
              <p:spPr>
                <a:xfrm rot="2226770">
                  <a:off x="5686551" y="2539395"/>
                  <a:ext cx="78976" cy="2638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9" name="Rectangle 18"/>
                <p:cNvSpPr/>
                <p:nvPr/>
              </p:nvSpPr>
              <p:spPr>
                <a:xfrm rot="7623068">
                  <a:off x="5585575" y="2638904"/>
                  <a:ext cx="87208" cy="158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407" y="2577335"/>
              <a:ext cx="116609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2" name="Straight Connector 21"/>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3"/>
          <p:cNvSpPr>
            <a:spLocks noGrp="1"/>
          </p:cNvSpPr>
          <p:nvPr>
            <p:ph type="body" sz="quarter" idx="10" hasCustomPrompt="1"/>
          </p:nvPr>
        </p:nvSpPr>
        <p:spPr>
          <a:xfrm>
            <a:off x="207560" y="1146815"/>
            <a:ext cx="10267858"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29" name="Content Placeholder 5"/>
          <p:cNvSpPr>
            <a:spLocks noGrp="1"/>
          </p:cNvSpPr>
          <p:nvPr>
            <p:ph sz="quarter" idx="11" hasCustomPrompt="1"/>
          </p:nvPr>
        </p:nvSpPr>
        <p:spPr>
          <a:xfrm>
            <a:off x="214782" y="1568947"/>
            <a:ext cx="10260636" cy="4843253"/>
          </a:xfrm>
          <a:prstGeom prst="rect">
            <a:avLst/>
          </a:prstGeom>
        </p:spPr>
        <p:txBody>
          <a:bodyPr/>
          <a:lstStyle>
            <a:lvl1pPr marL="0" indent="0">
              <a:buFont typeface="Wingdings" panose="05000000000000000000" pitchFamily="2" charset="2"/>
              <a:buNone/>
              <a:defRPr sz="1800" baseline="0">
                <a:solidFill>
                  <a:schemeClr val="tx2">
                    <a:lumMod val="75000"/>
                  </a:schemeClr>
                </a:solidFill>
              </a:defRPr>
            </a:lvl1pPr>
            <a:lvl2pPr marL="457200" indent="0">
              <a:lnSpc>
                <a:spcPct val="150000"/>
              </a:lnSpc>
              <a:buFont typeface="Wingdings" panose="05000000000000000000" pitchFamily="2" charset="2"/>
              <a:buNone/>
              <a:defRPr sz="18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p:txBody>
      </p:sp>
      <p:sp>
        <p:nvSpPr>
          <p:cNvPr id="2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61928332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ctivity- Discussion">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Discussion</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2" name="Group 1"/>
          <p:cNvGrpSpPr/>
          <p:nvPr userDrawn="1"/>
        </p:nvGrpSpPr>
        <p:grpSpPr>
          <a:xfrm>
            <a:off x="10575553" y="1533215"/>
            <a:ext cx="1515071" cy="1612673"/>
            <a:chOff x="7376281" y="1181326"/>
            <a:chExt cx="1513372" cy="1718939"/>
          </a:xfrm>
        </p:grpSpPr>
        <p:grpSp>
          <p:nvGrpSpPr>
            <p:cNvPr id="6" name="Group 5"/>
            <p:cNvGrpSpPr/>
            <p:nvPr userDrawn="1"/>
          </p:nvGrpSpPr>
          <p:grpSpPr>
            <a:xfrm>
              <a:off x="7376281" y="1181326"/>
              <a:ext cx="1412717" cy="1383577"/>
              <a:chOff x="3194051" y="1312863"/>
              <a:chExt cx="681038" cy="708025"/>
            </a:xfrm>
          </p:grpSpPr>
          <p:sp>
            <p:nvSpPr>
              <p:cNvPr id="7" name="Freeform 34"/>
              <p:cNvSpPr>
                <a:spLocks noEditPoints="1"/>
              </p:cNvSpPr>
              <p:nvPr/>
            </p:nvSpPr>
            <p:spPr bwMode="auto">
              <a:xfrm>
                <a:off x="3376613" y="1312863"/>
                <a:ext cx="325438" cy="385763"/>
              </a:xfrm>
              <a:custGeom>
                <a:avLst/>
                <a:gdLst>
                  <a:gd name="T0" fmla="*/ 293 w 478"/>
                  <a:gd name="T1" fmla="*/ 361 h 565"/>
                  <a:gd name="T2" fmla="*/ 297 w 478"/>
                  <a:gd name="T3" fmla="*/ 359 h 565"/>
                  <a:gd name="T4" fmla="*/ 372 w 478"/>
                  <a:gd name="T5" fmla="*/ 239 h 565"/>
                  <a:gd name="T6" fmla="*/ 239 w 478"/>
                  <a:gd name="T7" fmla="*/ 106 h 565"/>
                  <a:gd name="T8" fmla="*/ 106 w 478"/>
                  <a:gd name="T9" fmla="*/ 239 h 565"/>
                  <a:gd name="T10" fmla="*/ 181 w 478"/>
                  <a:gd name="T11" fmla="*/ 358 h 565"/>
                  <a:gd name="T12" fmla="*/ 190 w 478"/>
                  <a:gd name="T13" fmla="*/ 399 h 565"/>
                  <a:gd name="T14" fmla="*/ 231 w 478"/>
                  <a:gd name="T15" fmla="*/ 296 h 565"/>
                  <a:gd name="T16" fmla="*/ 260 w 478"/>
                  <a:gd name="T17" fmla="*/ 137 h 565"/>
                  <a:gd name="T18" fmla="*/ 295 w 478"/>
                  <a:gd name="T19" fmla="*/ 241 h 565"/>
                  <a:gd name="T20" fmla="*/ 288 w 478"/>
                  <a:gd name="T21" fmla="*/ 399 h 565"/>
                  <a:gd name="T22" fmla="*/ 288 w 478"/>
                  <a:gd name="T23" fmla="*/ 372 h 565"/>
                  <a:gd name="T24" fmla="*/ 361 w 478"/>
                  <a:gd name="T25" fmla="*/ 103 h 565"/>
                  <a:gd name="T26" fmla="*/ 375 w 478"/>
                  <a:gd name="T27" fmla="*/ 117 h 565"/>
                  <a:gd name="T28" fmla="*/ 415 w 478"/>
                  <a:gd name="T29" fmla="*/ 77 h 565"/>
                  <a:gd name="T30" fmla="*/ 391 w 478"/>
                  <a:gd name="T31" fmla="*/ 62 h 565"/>
                  <a:gd name="T32" fmla="*/ 103 w 478"/>
                  <a:gd name="T33" fmla="*/ 361 h 565"/>
                  <a:gd name="T34" fmla="*/ 117 w 478"/>
                  <a:gd name="T35" fmla="*/ 375 h 565"/>
                  <a:gd name="T36" fmla="*/ 77 w 478"/>
                  <a:gd name="T37" fmla="*/ 415 h 565"/>
                  <a:gd name="T38" fmla="*/ 62 w 478"/>
                  <a:gd name="T39" fmla="*/ 391 h 565"/>
                  <a:gd name="T40" fmla="*/ 375 w 478"/>
                  <a:gd name="T41" fmla="*/ 361 h 565"/>
                  <a:gd name="T42" fmla="*/ 361 w 478"/>
                  <a:gd name="T43" fmla="*/ 375 h 565"/>
                  <a:gd name="T44" fmla="*/ 401 w 478"/>
                  <a:gd name="T45" fmla="*/ 415 h 565"/>
                  <a:gd name="T46" fmla="*/ 416 w 478"/>
                  <a:gd name="T47" fmla="*/ 391 h 565"/>
                  <a:gd name="T48" fmla="*/ 117 w 478"/>
                  <a:gd name="T49" fmla="*/ 103 h 565"/>
                  <a:gd name="T50" fmla="*/ 103 w 478"/>
                  <a:gd name="T51" fmla="*/ 117 h 565"/>
                  <a:gd name="T52" fmla="*/ 63 w 478"/>
                  <a:gd name="T53" fmla="*/ 77 h 565"/>
                  <a:gd name="T54" fmla="*/ 87 w 478"/>
                  <a:gd name="T55" fmla="*/ 62 h 565"/>
                  <a:gd name="T56" fmla="*/ 181 w 478"/>
                  <a:gd name="T57" fmla="*/ 482 h 565"/>
                  <a:gd name="T58" fmla="*/ 297 w 478"/>
                  <a:gd name="T59" fmla="*/ 443 h 565"/>
                  <a:gd name="T60" fmla="*/ 181 w 478"/>
                  <a:gd name="T61" fmla="*/ 482 h 565"/>
                  <a:gd name="T62" fmla="*/ 185 w 478"/>
                  <a:gd name="T63" fmla="*/ 499 h 565"/>
                  <a:gd name="T64" fmla="*/ 283 w 478"/>
                  <a:gd name="T65" fmla="*/ 510 h 565"/>
                  <a:gd name="T66" fmla="*/ 297 w 478"/>
                  <a:gd name="T67" fmla="*/ 483 h 565"/>
                  <a:gd name="T68" fmla="*/ 297 w 478"/>
                  <a:gd name="T69" fmla="*/ 425 h 565"/>
                  <a:gd name="T70" fmla="*/ 181 w 478"/>
                  <a:gd name="T71" fmla="*/ 417 h 565"/>
                  <a:gd name="T72" fmla="*/ 248 w 478"/>
                  <a:gd name="T73" fmla="*/ 57 h 565"/>
                  <a:gd name="T74" fmla="*/ 230 w 478"/>
                  <a:gd name="T75" fmla="*/ 57 h 565"/>
                  <a:gd name="T76" fmla="*/ 229 w 478"/>
                  <a:gd name="T77" fmla="*/ 0 h 565"/>
                  <a:gd name="T78" fmla="*/ 257 w 478"/>
                  <a:gd name="T79" fmla="*/ 7 h 565"/>
                  <a:gd name="T80" fmla="*/ 421 w 478"/>
                  <a:gd name="T81" fmla="*/ 230 h 565"/>
                  <a:gd name="T82" fmla="*/ 421 w 478"/>
                  <a:gd name="T83" fmla="*/ 248 h 565"/>
                  <a:gd name="T84" fmla="*/ 478 w 478"/>
                  <a:gd name="T85" fmla="*/ 249 h 565"/>
                  <a:gd name="T86" fmla="*/ 471 w 478"/>
                  <a:gd name="T87" fmla="*/ 221 h 565"/>
                  <a:gd name="T88" fmla="*/ 57 w 478"/>
                  <a:gd name="T89" fmla="*/ 230 h 565"/>
                  <a:gd name="T90" fmla="*/ 57 w 478"/>
                  <a:gd name="T91" fmla="*/ 248 h 565"/>
                  <a:gd name="T92" fmla="*/ 0 w 478"/>
                  <a:gd name="T93" fmla="*/ 249 h 565"/>
                  <a:gd name="T94" fmla="*/ 7 w 478"/>
                  <a:gd name="T95" fmla="*/ 221 h 565"/>
                  <a:gd name="T96" fmla="*/ 274 w 478"/>
                  <a:gd name="T97" fmla="*/ 539 h 565"/>
                  <a:gd name="T98" fmla="*/ 231 w 478"/>
                  <a:gd name="T99" fmla="*/ 565 h 565"/>
                  <a:gd name="T100" fmla="*/ 189 w 478"/>
                  <a:gd name="T101" fmla="*/ 539 h 565"/>
                  <a:gd name="T102" fmla="*/ 156 w 478"/>
                  <a:gd name="T103" fmla="*/ 512 h 565"/>
                  <a:gd name="T104" fmla="*/ 152 w 478"/>
                  <a:gd name="T105" fmla="*/ 502 h 565"/>
                  <a:gd name="T106" fmla="*/ 161 w 478"/>
                  <a:gd name="T107" fmla="*/ 391 h 565"/>
                  <a:gd name="T108" fmla="*/ 103 w 478"/>
                  <a:gd name="T109" fmla="*/ 331 h 565"/>
                  <a:gd name="T110" fmla="*/ 128 w 478"/>
                  <a:gd name="T111" fmla="*/ 126 h 565"/>
                  <a:gd name="T112" fmla="*/ 350 w 478"/>
                  <a:gd name="T113" fmla="*/ 126 h 565"/>
                  <a:gd name="T114" fmla="*/ 375 w 478"/>
                  <a:gd name="T115" fmla="*/ 331 h 565"/>
                  <a:gd name="T116" fmla="*/ 317 w 478"/>
                  <a:gd name="T117" fmla="*/ 391 h 565"/>
                  <a:gd name="T118" fmla="*/ 326 w 478"/>
                  <a:gd name="T119" fmla="*/ 502 h 565"/>
                  <a:gd name="T120" fmla="*/ 299 w 478"/>
                  <a:gd name="T121" fmla="*/ 534 h 565"/>
                  <a:gd name="T122" fmla="*/ 289 w 478"/>
                  <a:gd name="T123" fmla="*/ 53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8" h="565">
                    <a:moveTo>
                      <a:pt x="293" y="361"/>
                    </a:moveTo>
                    <a:cubicBezTo>
                      <a:pt x="293" y="361"/>
                      <a:pt x="293" y="361"/>
                      <a:pt x="293" y="361"/>
                    </a:cubicBezTo>
                    <a:cubicBezTo>
                      <a:pt x="293" y="361"/>
                      <a:pt x="293" y="361"/>
                      <a:pt x="293" y="361"/>
                    </a:cubicBezTo>
                    <a:cubicBezTo>
                      <a:pt x="294" y="360"/>
                      <a:pt x="295" y="359"/>
                      <a:pt x="297" y="359"/>
                    </a:cubicBezTo>
                    <a:cubicBezTo>
                      <a:pt x="319" y="348"/>
                      <a:pt x="338" y="334"/>
                      <a:pt x="351" y="314"/>
                    </a:cubicBezTo>
                    <a:cubicBezTo>
                      <a:pt x="364" y="295"/>
                      <a:pt x="372" y="271"/>
                      <a:pt x="372" y="239"/>
                    </a:cubicBezTo>
                    <a:cubicBezTo>
                      <a:pt x="372" y="207"/>
                      <a:pt x="356" y="172"/>
                      <a:pt x="330" y="146"/>
                    </a:cubicBezTo>
                    <a:cubicBezTo>
                      <a:pt x="306" y="122"/>
                      <a:pt x="274" y="106"/>
                      <a:pt x="239" y="106"/>
                    </a:cubicBezTo>
                    <a:cubicBezTo>
                      <a:pt x="204" y="106"/>
                      <a:pt x="172" y="122"/>
                      <a:pt x="148" y="146"/>
                    </a:cubicBezTo>
                    <a:cubicBezTo>
                      <a:pt x="122" y="172"/>
                      <a:pt x="106" y="207"/>
                      <a:pt x="106" y="239"/>
                    </a:cubicBezTo>
                    <a:cubicBezTo>
                      <a:pt x="106" y="271"/>
                      <a:pt x="114" y="295"/>
                      <a:pt x="127" y="314"/>
                    </a:cubicBezTo>
                    <a:cubicBezTo>
                      <a:pt x="140" y="333"/>
                      <a:pt x="158" y="347"/>
                      <a:pt x="181" y="358"/>
                    </a:cubicBezTo>
                    <a:cubicBezTo>
                      <a:pt x="186" y="360"/>
                      <a:pt x="190" y="366"/>
                      <a:pt x="190" y="372"/>
                    </a:cubicBezTo>
                    <a:cubicBezTo>
                      <a:pt x="190" y="399"/>
                      <a:pt x="190" y="399"/>
                      <a:pt x="190" y="399"/>
                    </a:cubicBezTo>
                    <a:cubicBezTo>
                      <a:pt x="224" y="399"/>
                      <a:pt x="224" y="399"/>
                      <a:pt x="224" y="399"/>
                    </a:cubicBezTo>
                    <a:cubicBezTo>
                      <a:pt x="231" y="296"/>
                      <a:pt x="231" y="296"/>
                      <a:pt x="231" y="296"/>
                    </a:cubicBezTo>
                    <a:cubicBezTo>
                      <a:pt x="173" y="305"/>
                      <a:pt x="173" y="305"/>
                      <a:pt x="173" y="305"/>
                    </a:cubicBezTo>
                    <a:cubicBezTo>
                      <a:pt x="260" y="137"/>
                      <a:pt x="260" y="137"/>
                      <a:pt x="260" y="137"/>
                    </a:cubicBezTo>
                    <a:cubicBezTo>
                      <a:pt x="243" y="251"/>
                      <a:pt x="243" y="251"/>
                      <a:pt x="243" y="251"/>
                    </a:cubicBezTo>
                    <a:cubicBezTo>
                      <a:pt x="295" y="241"/>
                      <a:pt x="295" y="241"/>
                      <a:pt x="295" y="241"/>
                    </a:cubicBezTo>
                    <a:cubicBezTo>
                      <a:pt x="254" y="399"/>
                      <a:pt x="254" y="399"/>
                      <a:pt x="254" y="399"/>
                    </a:cubicBezTo>
                    <a:cubicBezTo>
                      <a:pt x="288" y="399"/>
                      <a:pt x="288" y="399"/>
                      <a:pt x="288" y="399"/>
                    </a:cubicBezTo>
                    <a:cubicBezTo>
                      <a:pt x="288" y="372"/>
                      <a:pt x="288" y="372"/>
                      <a:pt x="288" y="372"/>
                    </a:cubicBezTo>
                    <a:cubicBezTo>
                      <a:pt x="288" y="372"/>
                      <a:pt x="288" y="372"/>
                      <a:pt x="288" y="372"/>
                    </a:cubicBezTo>
                    <a:cubicBezTo>
                      <a:pt x="288" y="368"/>
                      <a:pt x="290" y="364"/>
                      <a:pt x="293" y="361"/>
                    </a:cubicBezTo>
                    <a:close/>
                    <a:moveTo>
                      <a:pt x="361" y="103"/>
                    </a:moveTo>
                    <a:cubicBezTo>
                      <a:pt x="359" y="106"/>
                      <a:pt x="360" y="111"/>
                      <a:pt x="364" y="114"/>
                    </a:cubicBezTo>
                    <a:cubicBezTo>
                      <a:pt x="367" y="118"/>
                      <a:pt x="372" y="119"/>
                      <a:pt x="375" y="117"/>
                    </a:cubicBezTo>
                    <a:cubicBezTo>
                      <a:pt x="416" y="87"/>
                      <a:pt x="416" y="87"/>
                      <a:pt x="416" y="87"/>
                    </a:cubicBezTo>
                    <a:cubicBezTo>
                      <a:pt x="419" y="85"/>
                      <a:pt x="419" y="81"/>
                      <a:pt x="415" y="77"/>
                    </a:cubicBezTo>
                    <a:cubicBezTo>
                      <a:pt x="401" y="63"/>
                      <a:pt x="401" y="63"/>
                      <a:pt x="401" y="63"/>
                    </a:cubicBezTo>
                    <a:cubicBezTo>
                      <a:pt x="397" y="59"/>
                      <a:pt x="393" y="59"/>
                      <a:pt x="391" y="62"/>
                    </a:cubicBezTo>
                    <a:cubicBezTo>
                      <a:pt x="361" y="103"/>
                      <a:pt x="361" y="103"/>
                      <a:pt x="361" y="103"/>
                    </a:cubicBezTo>
                    <a:close/>
                    <a:moveTo>
                      <a:pt x="103" y="361"/>
                    </a:moveTo>
                    <a:cubicBezTo>
                      <a:pt x="106" y="359"/>
                      <a:pt x="111" y="360"/>
                      <a:pt x="114" y="364"/>
                    </a:cubicBezTo>
                    <a:cubicBezTo>
                      <a:pt x="118" y="367"/>
                      <a:pt x="119" y="372"/>
                      <a:pt x="117" y="375"/>
                    </a:cubicBezTo>
                    <a:cubicBezTo>
                      <a:pt x="87" y="416"/>
                      <a:pt x="87" y="416"/>
                      <a:pt x="87" y="416"/>
                    </a:cubicBezTo>
                    <a:cubicBezTo>
                      <a:pt x="85" y="419"/>
                      <a:pt x="81" y="419"/>
                      <a:pt x="77" y="415"/>
                    </a:cubicBezTo>
                    <a:cubicBezTo>
                      <a:pt x="63" y="401"/>
                      <a:pt x="63" y="401"/>
                      <a:pt x="63" y="401"/>
                    </a:cubicBezTo>
                    <a:cubicBezTo>
                      <a:pt x="59" y="397"/>
                      <a:pt x="59" y="393"/>
                      <a:pt x="62" y="391"/>
                    </a:cubicBezTo>
                    <a:cubicBezTo>
                      <a:pt x="103" y="361"/>
                      <a:pt x="103" y="361"/>
                      <a:pt x="103" y="361"/>
                    </a:cubicBezTo>
                    <a:close/>
                    <a:moveTo>
                      <a:pt x="375" y="361"/>
                    </a:moveTo>
                    <a:cubicBezTo>
                      <a:pt x="372" y="359"/>
                      <a:pt x="367" y="360"/>
                      <a:pt x="364" y="364"/>
                    </a:cubicBezTo>
                    <a:cubicBezTo>
                      <a:pt x="360" y="367"/>
                      <a:pt x="359" y="372"/>
                      <a:pt x="361" y="375"/>
                    </a:cubicBezTo>
                    <a:cubicBezTo>
                      <a:pt x="391" y="416"/>
                      <a:pt x="391" y="416"/>
                      <a:pt x="391" y="416"/>
                    </a:cubicBezTo>
                    <a:cubicBezTo>
                      <a:pt x="393" y="419"/>
                      <a:pt x="397" y="419"/>
                      <a:pt x="401" y="415"/>
                    </a:cubicBezTo>
                    <a:cubicBezTo>
                      <a:pt x="415" y="401"/>
                      <a:pt x="415" y="401"/>
                      <a:pt x="415" y="401"/>
                    </a:cubicBezTo>
                    <a:cubicBezTo>
                      <a:pt x="419" y="397"/>
                      <a:pt x="419" y="393"/>
                      <a:pt x="416" y="391"/>
                    </a:cubicBezTo>
                    <a:cubicBezTo>
                      <a:pt x="375" y="361"/>
                      <a:pt x="375" y="361"/>
                      <a:pt x="375" y="361"/>
                    </a:cubicBezTo>
                    <a:close/>
                    <a:moveTo>
                      <a:pt x="117" y="103"/>
                    </a:moveTo>
                    <a:cubicBezTo>
                      <a:pt x="119" y="106"/>
                      <a:pt x="118" y="111"/>
                      <a:pt x="114" y="114"/>
                    </a:cubicBezTo>
                    <a:cubicBezTo>
                      <a:pt x="111" y="118"/>
                      <a:pt x="106" y="119"/>
                      <a:pt x="103" y="117"/>
                    </a:cubicBezTo>
                    <a:cubicBezTo>
                      <a:pt x="62" y="87"/>
                      <a:pt x="62" y="87"/>
                      <a:pt x="62" y="87"/>
                    </a:cubicBezTo>
                    <a:cubicBezTo>
                      <a:pt x="59" y="85"/>
                      <a:pt x="59" y="81"/>
                      <a:pt x="63" y="77"/>
                    </a:cubicBezTo>
                    <a:cubicBezTo>
                      <a:pt x="77" y="63"/>
                      <a:pt x="77" y="63"/>
                      <a:pt x="77" y="63"/>
                    </a:cubicBezTo>
                    <a:cubicBezTo>
                      <a:pt x="81" y="59"/>
                      <a:pt x="85" y="59"/>
                      <a:pt x="87" y="62"/>
                    </a:cubicBezTo>
                    <a:cubicBezTo>
                      <a:pt x="117" y="103"/>
                      <a:pt x="117" y="103"/>
                      <a:pt x="117" y="103"/>
                    </a:cubicBezTo>
                    <a:close/>
                    <a:moveTo>
                      <a:pt x="181" y="482"/>
                    </a:moveTo>
                    <a:cubicBezTo>
                      <a:pt x="297" y="465"/>
                      <a:pt x="297" y="465"/>
                      <a:pt x="297" y="465"/>
                    </a:cubicBezTo>
                    <a:cubicBezTo>
                      <a:pt x="297" y="443"/>
                      <a:pt x="297" y="443"/>
                      <a:pt x="297" y="443"/>
                    </a:cubicBezTo>
                    <a:cubicBezTo>
                      <a:pt x="181" y="460"/>
                      <a:pt x="181" y="460"/>
                      <a:pt x="181" y="460"/>
                    </a:cubicBezTo>
                    <a:cubicBezTo>
                      <a:pt x="181" y="482"/>
                      <a:pt x="181" y="482"/>
                      <a:pt x="181" y="482"/>
                    </a:cubicBezTo>
                    <a:close/>
                    <a:moveTo>
                      <a:pt x="297" y="483"/>
                    </a:moveTo>
                    <a:cubicBezTo>
                      <a:pt x="185" y="499"/>
                      <a:pt x="185" y="499"/>
                      <a:pt x="185" y="499"/>
                    </a:cubicBezTo>
                    <a:cubicBezTo>
                      <a:pt x="195" y="510"/>
                      <a:pt x="195" y="510"/>
                      <a:pt x="195" y="510"/>
                    </a:cubicBezTo>
                    <a:cubicBezTo>
                      <a:pt x="283" y="510"/>
                      <a:pt x="283" y="510"/>
                      <a:pt x="283" y="510"/>
                    </a:cubicBezTo>
                    <a:cubicBezTo>
                      <a:pt x="297" y="496"/>
                      <a:pt x="297" y="496"/>
                      <a:pt x="297" y="496"/>
                    </a:cubicBezTo>
                    <a:cubicBezTo>
                      <a:pt x="297" y="483"/>
                      <a:pt x="297" y="483"/>
                      <a:pt x="297" y="483"/>
                    </a:cubicBezTo>
                    <a:close/>
                    <a:moveTo>
                      <a:pt x="181" y="442"/>
                    </a:moveTo>
                    <a:cubicBezTo>
                      <a:pt x="297" y="425"/>
                      <a:pt x="297" y="425"/>
                      <a:pt x="297" y="425"/>
                    </a:cubicBezTo>
                    <a:cubicBezTo>
                      <a:pt x="297" y="417"/>
                      <a:pt x="297" y="417"/>
                      <a:pt x="297" y="417"/>
                    </a:cubicBezTo>
                    <a:cubicBezTo>
                      <a:pt x="181" y="417"/>
                      <a:pt x="181" y="417"/>
                      <a:pt x="181" y="417"/>
                    </a:cubicBezTo>
                    <a:cubicBezTo>
                      <a:pt x="181" y="442"/>
                      <a:pt x="181" y="442"/>
                      <a:pt x="181" y="442"/>
                    </a:cubicBezTo>
                    <a:close/>
                    <a:moveTo>
                      <a:pt x="248" y="57"/>
                    </a:moveTo>
                    <a:cubicBezTo>
                      <a:pt x="248" y="60"/>
                      <a:pt x="244" y="62"/>
                      <a:pt x="239" y="62"/>
                    </a:cubicBezTo>
                    <a:cubicBezTo>
                      <a:pt x="234" y="62"/>
                      <a:pt x="230" y="60"/>
                      <a:pt x="230" y="57"/>
                    </a:cubicBezTo>
                    <a:cubicBezTo>
                      <a:pt x="221" y="7"/>
                      <a:pt x="221" y="7"/>
                      <a:pt x="221" y="7"/>
                    </a:cubicBezTo>
                    <a:cubicBezTo>
                      <a:pt x="220" y="3"/>
                      <a:pt x="224" y="0"/>
                      <a:pt x="229" y="0"/>
                    </a:cubicBezTo>
                    <a:cubicBezTo>
                      <a:pt x="249" y="0"/>
                      <a:pt x="249" y="0"/>
                      <a:pt x="249" y="0"/>
                    </a:cubicBezTo>
                    <a:cubicBezTo>
                      <a:pt x="254" y="0"/>
                      <a:pt x="258" y="3"/>
                      <a:pt x="257" y="7"/>
                    </a:cubicBezTo>
                    <a:cubicBezTo>
                      <a:pt x="248" y="57"/>
                      <a:pt x="248" y="57"/>
                      <a:pt x="248" y="57"/>
                    </a:cubicBezTo>
                    <a:close/>
                    <a:moveTo>
                      <a:pt x="421" y="230"/>
                    </a:moveTo>
                    <a:cubicBezTo>
                      <a:pt x="418" y="230"/>
                      <a:pt x="416" y="234"/>
                      <a:pt x="416" y="239"/>
                    </a:cubicBezTo>
                    <a:cubicBezTo>
                      <a:pt x="416" y="244"/>
                      <a:pt x="418" y="248"/>
                      <a:pt x="421" y="248"/>
                    </a:cubicBezTo>
                    <a:cubicBezTo>
                      <a:pt x="471" y="257"/>
                      <a:pt x="471" y="257"/>
                      <a:pt x="471" y="257"/>
                    </a:cubicBezTo>
                    <a:cubicBezTo>
                      <a:pt x="475" y="258"/>
                      <a:pt x="478" y="254"/>
                      <a:pt x="478" y="249"/>
                    </a:cubicBezTo>
                    <a:cubicBezTo>
                      <a:pt x="478" y="229"/>
                      <a:pt x="478" y="229"/>
                      <a:pt x="478" y="229"/>
                    </a:cubicBezTo>
                    <a:cubicBezTo>
                      <a:pt x="478" y="224"/>
                      <a:pt x="475" y="220"/>
                      <a:pt x="471" y="221"/>
                    </a:cubicBezTo>
                    <a:cubicBezTo>
                      <a:pt x="421" y="230"/>
                      <a:pt x="421" y="230"/>
                      <a:pt x="421" y="230"/>
                    </a:cubicBezTo>
                    <a:close/>
                    <a:moveTo>
                      <a:pt x="57" y="230"/>
                    </a:moveTo>
                    <a:cubicBezTo>
                      <a:pt x="60" y="230"/>
                      <a:pt x="62" y="234"/>
                      <a:pt x="62" y="239"/>
                    </a:cubicBezTo>
                    <a:cubicBezTo>
                      <a:pt x="62" y="244"/>
                      <a:pt x="60" y="248"/>
                      <a:pt x="57" y="248"/>
                    </a:cubicBezTo>
                    <a:cubicBezTo>
                      <a:pt x="7" y="257"/>
                      <a:pt x="7" y="257"/>
                      <a:pt x="7" y="257"/>
                    </a:cubicBezTo>
                    <a:cubicBezTo>
                      <a:pt x="3" y="258"/>
                      <a:pt x="0" y="254"/>
                      <a:pt x="0" y="249"/>
                    </a:cubicBezTo>
                    <a:cubicBezTo>
                      <a:pt x="0" y="229"/>
                      <a:pt x="0" y="229"/>
                      <a:pt x="0" y="229"/>
                    </a:cubicBezTo>
                    <a:cubicBezTo>
                      <a:pt x="0" y="224"/>
                      <a:pt x="3" y="220"/>
                      <a:pt x="7" y="221"/>
                    </a:cubicBezTo>
                    <a:cubicBezTo>
                      <a:pt x="57" y="230"/>
                      <a:pt x="57" y="230"/>
                      <a:pt x="57" y="230"/>
                    </a:cubicBezTo>
                    <a:close/>
                    <a:moveTo>
                      <a:pt x="274" y="539"/>
                    </a:moveTo>
                    <a:cubicBezTo>
                      <a:pt x="274" y="553"/>
                      <a:pt x="262" y="565"/>
                      <a:pt x="247" y="565"/>
                    </a:cubicBezTo>
                    <a:cubicBezTo>
                      <a:pt x="231" y="565"/>
                      <a:pt x="231" y="565"/>
                      <a:pt x="231" y="565"/>
                    </a:cubicBezTo>
                    <a:cubicBezTo>
                      <a:pt x="216" y="565"/>
                      <a:pt x="204" y="553"/>
                      <a:pt x="204" y="539"/>
                    </a:cubicBezTo>
                    <a:cubicBezTo>
                      <a:pt x="189" y="539"/>
                      <a:pt x="189" y="539"/>
                      <a:pt x="189" y="539"/>
                    </a:cubicBezTo>
                    <a:cubicBezTo>
                      <a:pt x="184" y="539"/>
                      <a:pt x="181" y="537"/>
                      <a:pt x="178" y="534"/>
                    </a:cubicBezTo>
                    <a:cubicBezTo>
                      <a:pt x="156" y="512"/>
                      <a:pt x="156" y="512"/>
                      <a:pt x="156" y="512"/>
                    </a:cubicBezTo>
                    <a:cubicBezTo>
                      <a:pt x="154" y="509"/>
                      <a:pt x="152" y="505"/>
                      <a:pt x="152" y="502"/>
                    </a:cubicBezTo>
                    <a:cubicBezTo>
                      <a:pt x="152" y="502"/>
                      <a:pt x="152" y="502"/>
                      <a:pt x="152" y="502"/>
                    </a:cubicBezTo>
                    <a:cubicBezTo>
                      <a:pt x="152" y="404"/>
                      <a:pt x="152" y="404"/>
                      <a:pt x="152" y="404"/>
                    </a:cubicBezTo>
                    <a:cubicBezTo>
                      <a:pt x="152" y="398"/>
                      <a:pt x="156" y="393"/>
                      <a:pt x="161" y="391"/>
                    </a:cubicBezTo>
                    <a:cubicBezTo>
                      <a:pt x="161" y="380"/>
                      <a:pt x="161" y="380"/>
                      <a:pt x="161" y="380"/>
                    </a:cubicBezTo>
                    <a:cubicBezTo>
                      <a:pt x="137" y="368"/>
                      <a:pt x="118" y="352"/>
                      <a:pt x="103" y="331"/>
                    </a:cubicBezTo>
                    <a:cubicBezTo>
                      <a:pt x="87" y="307"/>
                      <a:pt x="77" y="277"/>
                      <a:pt x="77" y="239"/>
                    </a:cubicBezTo>
                    <a:cubicBezTo>
                      <a:pt x="77" y="199"/>
                      <a:pt x="97" y="157"/>
                      <a:pt x="128" y="126"/>
                    </a:cubicBezTo>
                    <a:cubicBezTo>
                      <a:pt x="157" y="97"/>
                      <a:pt x="196" y="77"/>
                      <a:pt x="239" y="77"/>
                    </a:cubicBezTo>
                    <a:cubicBezTo>
                      <a:pt x="282" y="77"/>
                      <a:pt x="321" y="97"/>
                      <a:pt x="350" y="126"/>
                    </a:cubicBezTo>
                    <a:cubicBezTo>
                      <a:pt x="381" y="157"/>
                      <a:pt x="401" y="199"/>
                      <a:pt x="401" y="239"/>
                    </a:cubicBezTo>
                    <a:cubicBezTo>
                      <a:pt x="401" y="277"/>
                      <a:pt x="391" y="307"/>
                      <a:pt x="375" y="331"/>
                    </a:cubicBezTo>
                    <a:cubicBezTo>
                      <a:pt x="360" y="352"/>
                      <a:pt x="341" y="368"/>
                      <a:pt x="317" y="380"/>
                    </a:cubicBezTo>
                    <a:cubicBezTo>
                      <a:pt x="317" y="391"/>
                      <a:pt x="317" y="391"/>
                      <a:pt x="317" y="391"/>
                    </a:cubicBezTo>
                    <a:cubicBezTo>
                      <a:pt x="322" y="393"/>
                      <a:pt x="326" y="398"/>
                      <a:pt x="326" y="404"/>
                    </a:cubicBezTo>
                    <a:cubicBezTo>
                      <a:pt x="326" y="502"/>
                      <a:pt x="326" y="502"/>
                      <a:pt x="326" y="502"/>
                    </a:cubicBezTo>
                    <a:cubicBezTo>
                      <a:pt x="326" y="506"/>
                      <a:pt x="324" y="510"/>
                      <a:pt x="321" y="513"/>
                    </a:cubicBezTo>
                    <a:cubicBezTo>
                      <a:pt x="299" y="534"/>
                      <a:pt x="299" y="534"/>
                      <a:pt x="299" y="534"/>
                    </a:cubicBezTo>
                    <a:cubicBezTo>
                      <a:pt x="297" y="537"/>
                      <a:pt x="293" y="539"/>
                      <a:pt x="289" y="539"/>
                    </a:cubicBezTo>
                    <a:cubicBezTo>
                      <a:pt x="289" y="539"/>
                      <a:pt x="289" y="539"/>
                      <a:pt x="289" y="539"/>
                    </a:cubicBezTo>
                    <a:cubicBezTo>
                      <a:pt x="274" y="539"/>
                      <a:pt x="274" y="539"/>
                      <a:pt x="274" y="539"/>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35"/>
              <p:cNvSpPr>
                <a:spLocks/>
              </p:cNvSpPr>
              <p:nvPr/>
            </p:nvSpPr>
            <p:spPr bwMode="auto">
              <a:xfrm>
                <a:off x="3257551" y="1589088"/>
                <a:ext cx="125413" cy="157163"/>
              </a:xfrm>
              <a:custGeom>
                <a:avLst/>
                <a:gdLst>
                  <a:gd name="T0" fmla="*/ 93 w 186"/>
                  <a:gd name="T1" fmla="*/ 0 h 230"/>
                  <a:gd name="T2" fmla="*/ 0 w 186"/>
                  <a:gd name="T3" fmla="*/ 90 h 230"/>
                  <a:gd name="T4" fmla="*/ 93 w 186"/>
                  <a:gd name="T5" fmla="*/ 230 h 230"/>
                  <a:gd name="T6" fmla="*/ 186 w 186"/>
                  <a:gd name="T7" fmla="*/ 90 h 230"/>
                  <a:gd name="T8" fmla="*/ 93 w 186"/>
                  <a:gd name="T9" fmla="*/ 0 h 230"/>
                </a:gdLst>
                <a:ahLst/>
                <a:cxnLst>
                  <a:cxn ang="0">
                    <a:pos x="T0" y="T1"/>
                  </a:cxn>
                  <a:cxn ang="0">
                    <a:pos x="T2" y="T3"/>
                  </a:cxn>
                  <a:cxn ang="0">
                    <a:pos x="T4" y="T5"/>
                  </a:cxn>
                  <a:cxn ang="0">
                    <a:pos x="T6" y="T7"/>
                  </a:cxn>
                  <a:cxn ang="0">
                    <a:pos x="T8" y="T9"/>
                  </a:cxn>
                </a:cxnLst>
                <a:rect l="0" t="0" r="r" b="b"/>
                <a:pathLst>
                  <a:path w="186" h="230">
                    <a:moveTo>
                      <a:pt x="93" y="0"/>
                    </a:moveTo>
                    <a:cubicBezTo>
                      <a:pt x="42" y="0"/>
                      <a:pt x="0" y="40"/>
                      <a:pt x="0" y="90"/>
                    </a:cubicBezTo>
                    <a:cubicBezTo>
                      <a:pt x="0" y="137"/>
                      <a:pt x="35" y="230"/>
                      <a:pt x="93" y="230"/>
                    </a:cubicBezTo>
                    <a:cubicBezTo>
                      <a:pt x="151" y="230"/>
                      <a:pt x="186" y="137"/>
                      <a:pt x="186" y="90"/>
                    </a:cubicBezTo>
                    <a:cubicBezTo>
                      <a:pt x="186" y="40"/>
                      <a:pt x="144" y="0"/>
                      <a:pt x="93"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36"/>
              <p:cNvSpPr>
                <a:spLocks/>
              </p:cNvSpPr>
              <p:nvPr/>
            </p:nvSpPr>
            <p:spPr bwMode="auto">
              <a:xfrm>
                <a:off x="3194051" y="1771650"/>
                <a:ext cx="230188" cy="249238"/>
              </a:xfrm>
              <a:custGeom>
                <a:avLst/>
                <a:gdLst>
                  <a:gd name="T0" fmla="*/ 119 w 338"/>
                  <a:gd name="T1" fmla="*/ 4 h 366"/>
                  <a:gd name="T2" fmla="*/ 183 w 338"/>
                  <a:gd name="T3" fmla="*/ 49 h 366"/>
                  <a:gd name="T4" fmla="*/ 200 w 338"/>
                  <a:gd name="T5" fmla="*/ 73 h 366"/>
                  <a:gd name="T6" fmla="*/ 214 w 338"/>
                  <a:gd name="T7" fmla="*/ 143 h 366"/>
                  <a:gd name="T8" fmla="*/ 237 w 338"/>
                  <a:gd name="T9" fmla="*/ 138 h 366"/>
                  <a:gd name="T10" fmla="*/ 223 w 338"/>
                  <a:gd name="T11" fmla="*/ 67 h 366"/>
                  <a:gd name="T12" fmla="*/ 228 w 338"/>
                  <a:gd name="T13" fmla="*/ 39 h 366"/>
                  <a:gd name="T14" fmla="*/ 247 w 338"/>
                  <a:gd name="T15" fmla="*/ 9 h 366"/>
                  <a:gd name="T16" fmla="*/ 259 w 338"/>
                  <a:gd name="T17" fmla="*/ 4 h 366"/>
                  <a:gd name="T18" fmla="*/ 301 w 338"/>
                  <a:gd name="T19" fmla="*/ 57 h 366"/>
                  <a:gd name="T20" fmla="*/ 335 w 338"/>
                  <a:gd name="T21" fmla="*/ 308 h 366"/>
                  <a:gd name="T22" fmla="*/ 337 w 338"/>
                  <a:gd name="T23" fmla="*/ 346 h 366"/>
                  <a:gd name="T24" fmla="*/ 315 w 338"/>
                  <a:gd name="T25" fmla="*/ 366 h 366"/>
                  <a:gd name="T26" fmla="*/ 37 w 338"/>
                  <a:gd name="T27" fmla="*/ 366 h 366"/>
                  <a:gd name="T28" fmla="*/ 1 w 338"/>
                  <a:gd name="T29" fmla="*/ 331 h 366"/>
                  <a:gd name="T30" fmla="*/ 11 w 338"/>
                  <a:gd name="T31" fmla="*/ 170 h 366"/>
                  <a:gd name="T32" fmla="*/ 34 w 338"/>
                  <a:gd name="T33" fmla="*/ 71 h 366"/>
                  <a:gd name="T34" fmla="*/ 61 w 338"/>
                  <a:gd name="T35" fmla="*/ 22 h 366"/>
                  <a:gd name="T36" fmla="*/ 110 w 338"/>
                  <a:gd name="T37" fmla="*/ 1 h 366"/>
                  <a:gd name="T38" fmla="*/ 119 w 338"/>
                  <a:gd name="T39" fmla="*/ 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66">
                    <a:moveTo>
                      <a:pt x="119" y="4"/>
                    </a:moveTo>
                    <a:cubicBezTo>
                      <a:pt x="129" y="15"/>
                      <a:pt x="162" y="36"/>
                      <a:pt x="183" y="49"/>
                    </a:cubicBezTo>
                    <a:cubicBezTo>
                      <a:pt x="192" y="54"/>
                      <a:pt x="198" y="63"/>
                      <a:pt x="200" y="73"/>
                    </a:cubicBezTo>
                    <a:cubicBezTo>
                      <a:pt x="214" y="143"/>
                      <a:pt x="214" y="143"/>
                      <a:pt x="214" y="143"/>
                    </a:cubicBezTo>
                    <a:cubicBezTo>
                      <a:pt x="217" y="158"/>
                      <a:pt x="240" y="154"/>
                      <a:pt x="237" y="138"/>
                    </a:cubicBezTo>
                    <a:cubicBezTo>
                      <a:pt x="223" y="67"/>
                      <a:pt x="223" y="67"/>
                      <a:pt x="223" y="67"/>
                    </a:cubicBezTo>
                    <a:cubicBezTo>
                      <a:pt x="221" y="57"/>
                      <a:pt x="223" y="48"/>
                      <a:pt x="228" y="39"/>
                    </a:cubicBezTo>
                    <a:cubicBezTo>
                      <a:pt x="234" y="29"/>
                      <a:pt x="242" y="17"/>
                      <a:pt x="247" y="9"/>
                    </a:cubicBezTo>
                    <a:cubicBezTo>
                      <a:pt x="249" y="4"/>
                      <a:pt x="254" y="2"/>
                      <a:pt x="259" y="4"/>
                    </a:cubicBezTo>
                    <a:cubicBezTo>
                      <a:pt x="283" y="15"/>
                      <a:pt x="291" y="30"/>
                      <a:pt x="301" y="57"/>
                    </a:cubicBezTo>
                    <a:cubicBezTo>
                      <a:pt x="324" y="118"/>
                      <a:pt x="329" y="205"/>
                      <a:pt x="335" y="308"/>
                    </a:cubicBezTo>
                    <a:cubicBezTo>
                      <a:pt x="336" y="320"/>
                      <a:pt x="336" y="331"/>
                      <a:pt x="337" y="346"/>
                    </a:cubicBezTo>
                    <a:cubicBezTo>
                      <a:pt x="338" y="360"/>
                      <a:pt x="327" y="366"/>
                      <a:pt x="315" y="366"/>
                    </a:cubicBezTo>
                    <a:cubicBezTo>
                      <a:pt x="37" y="366"/>
                      <a:pt x="37" y="366"/>
                      <a:pt x="37" y="366"/>
                    </a:cubicBezTo>
                    <a:cubicBezTo>
                      <a:pt x="18" y="366"/>
                      <a:pt x="2" y="351"/>
                      <a:pt x="1" y="331"/>
                    </a:cubicBezTo>
                    <a:cubicBezTo>
                      <a:pt x="0" y="276"/>
                      <a:pt x="4" y="220"/>
                      <a:pt x="11" y="170"/>
                    </a:cubicBezTo>
                    <a:cubicBezTo>
                      <a:pt x="16" y="135"/>
                      <a:pt x="24" y="102"/>
                      <a:pt x="34" y="71"/>
                    </a:cubicBezTo>
                    <a:cubicBezTo>
                      <a:pt x="41" y="53"/>
                      <a:pt x="45" y="34"/>
                      <a:pt x="61" y="22"/>
                    </a:cubicBezTo>
                    <a:cubicBezTo>
                      <a:pt x="75" y="11"/>
                      <a:pt x="95" y="4"/>
                      <a:pt x="110" y="1"/>
                    </a:cubicBezTo>
                    <a:cubicBezTo>
                      <a:pt x="113" y="0"/>
                      <a:pt x="117" y="1"/>
                      <a:pt x="119" y="4"/>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4" name="Freeform 37"/>
              <p:cNvSpPr>
                <a:spLocks/>
              </p:cNvSpPr>
              <p:nvPr/>
            </p:nvSpPr>
            <p:spPr bwMode="auto">
              <a:xfrm>
                <a:off x="3692526" y="1589088"/>
                <a:ext cx="127000" cy="157163"/>
              </a:xfrm>
              <a:custGeom>
                <a:avLst/>
                <a:gdLst>
                  <a:gd name="T0" fmla="*/ 92 w 185"/>
                  <a:gd name="T1" fmla="*/ 0 h 230"/>
                  <a:gd name="T2" fmla="*/ 185 w 185"/>
                  <a:gd name="T3" fmla="*/ 90 h 230"/>
                  <a:gd name="T4" fmla="*/ 92 w 185"/>
                  <a:gd name="T5" fmla="*/ 230 h 230"/>
                  <a:gd name="T6" fmla="*/ 0 w 185"/>
                  <a:gd name="T7" fmla="*/ 90 h 230"/>
                  <a:gd name="T8" fmla="*/ 92 w 185"/>
                  <a:gd name="T9" fmla="*/ 0 h 230"/>
                </a:gdLst>
                <a:ahLst/>
                <a:cxnLst>
                  <a:cxn ang="0">
                    <a:pos x="T0" y="T1"/>
                  </a:cxn>
                  <a:cxn ang="0">
                    <a:pos x="T2" y="T3"/>
                  </a:cxn>
                  <a:cxn ang="0">
                    <a:pos x="T4" y="T5"/>
                  </a:cxn>
                  <a:cxn ang="0">
                    <a:pos x="T6" y="T7"/>
                  </a:cxn>
                  <a:cxn ang="0">
                    <a:pos x="T8" y="T9"/>
                  </a:cxn>
                </a:cxnLst>
                <a:rect l="0" t="0" r="r" b="b"/>
                <a:pathLst>
                  <a:path w="185" h="230">
                    <a:moveTo>
                      <a:pt x="92" y="0"/>
                    </a:moveTo>
                    <a:cubicBezTo>
                      <a:pt x="144" y="0"/>
                      <a:pt x="185" y="40"/>
                      <a:pt x="185" y="90"/>
                    </a:cubicBezTo>
                    <a:cubicBezTo>
                      <a:pt x="185" y="137"/>
                      <a:pt x="151" y="230"/>
                      <a:pt x="92" y="230"/>
                    </a:cubicBezTo>
                    <a:cubicBezTo>
                      <a:pt x="34" y="230"/>
                      <a:pt x="0" y="137"/>
                      <a:pt x="0" y="90"/>
                    </a:cubicBezTo>
                    <a:cubicBezTo>
                      <a:pt x="0" y="40"/>
                      <a:pt x="41" y="0"/>
                      <a:pt x="92"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5" name="Freeform 38"/>
              <p:cNvSpPr>
                <a:spLocks/>
              </p:cNvSpPr>
              <p:nvPr/>
            </p:nvSpPr>
            <p:spPr bwMode="auto">
              <a:xfrm>
                <a:off x="3651251" y="1770063"/>
                <a:ext cx="223838" cy="250825"/>
              </a:xfrm>
              <a:custGeom>
                <a:avLst/>
                <a:gdLst>
                  <a:gd name="T0" fmla="*/ 291 w 329"/>
                  <a:gd name="T1" fmla="*/ 367 h 367"/>
                  <a:gd name="T2" fmla="*/ 19 w 329"/>
                  <a:gd name="T3" fmla="*/ 367 h 367"/>
                  <a:gd name="T4" fmla="*/ 0 w 329"/>
                  <a:gd name="T5" fmla="*/ 348 h 367"/>
                  <a:gd name="T6" fmla="*/ 64 w 329"/>
                  <a:gd name="T7" fmla="*/ 27 h 367"/>
                  <a:gd name="T8" fmla="*/ 68 w 329"/>
                  <a:gd name="T9" fmla="*/ 22 h 367"/>
                  <a:gd name="T10" fmla="*/ 109 w 329"/>
                  <a:gd name="T11" fmla="*/ 1 h 367"/>
                  <a:gd name="T12" fmla="*/ 114 w 329"/>
                  <a:gd name="T13" fmla="*/ 7 h 367"/>
                  <a:gd name="T14" fmla="*/ 102 w 329"/>
                  <a:gd name="T15" fmla="*/ 94 h 367"/>
                  <a:gd name="T16" fmla="*/ 125 w 329"/>
                  <a:gd name="T17" fmla="*/ 99 h 367"/>
                  <a:gd name="T18" fmla="*/ 136 w 329"/>
                  <a:gd name="T19" fmla="*/ 18 h 367"/>
                  <a:gd name="T20" fmla="*/ 171 w 329"/>
                  <a:gd name="T21" fmla="*/ 18 h 367"/>
                  <a:gd name="T22" fmla="*/ 147 w 329"/>
                  <a:gd name="T23" fmla="*/ 92 h 367"/>
                  <a:gd name="T24" fmla="*/ 169 w 329"/>
                  <a:gd name="T25" fmla="*/ 101 h 367"/>
                  <a:gd name="T26" fmla="*/ 200 w 329"/>
                  <a:gd name="T27" fmla="*/ 7 h 367"/>
                  <a:gd name="T28" fmla="*/ 206 w 329"/>
                  <a:gd name="T29" fmla="*/ 3 h 367"/>
                  <a:gd name="T30" fmla="*/ 284 w 329"/>
                  <a:gd name="T31" fmla="*/ 42 h 367"/>
                  <a:gd name="T32" fmla="*/ 319 w 329"/>
                  <a:gd name="T33" fmla="*/ 171 h 367"/>
                  <a:gd name="T34" fmla="*/ 328 w 329"/>
                  <a:gd name="T35" fmla="*/ 330 h 367"/>
                  <a:gd name="T36" fmla="*/ 291 w 329"/>
                  <a:gd name="T37"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 h="367">
                    <a:moveTo>
                      <a:pt x="291" y="367"/>
                    </a:moveTo>
                    <a:cubicBezTo>
                      <a:pt x="19" y="367"/>
                      <a:pt x="19" y="367"/>
                      <a:pt x="19" y="367"/>
                    </a:cubicBezTo>
                    <a:cubicBezTo>
                      <a:pt x="8" y="367"/>
                      <a:pt x="0" y="358"/>
                      <a:pt x="0" y="348"/>
                    </a:cubicBezTo>
                    <a:cubicBezTo>
                      <a:pt x="0" y="269"/>
                      <a:pt x="19" y="92"/>
                      <a:pt x="64" y="27"/>
                    </a:cubicBezTo>
                    <a:cubicBezTo>
                      <a:pt x="66" y="25"/>
                      <a:pt x="67" y="24"/>
                      <a:pt x="68" y="22"/>
                    </a:cubicBezTo>
                    <a:cubicBezTo>
                      <a:pt x="79" y="13"/>
                      <a:pt x="93" y="6"/>
                      <a:pt x="109" y="1"/>
                    </a:cubicBezTo>
                    <a:cubicBezTo>
                      <a:pt x="112" y="0"/>
                      <a:pt x="115" y="4"/>
                      <a:pt x="114" y="7"/>
                    </a:cubicBezTo>
                    <a:cubicBezTo>
                      <a:pt x="109" y="29"/>
                      <a:pt x="104" y="84"/>
                      <a:pt x="102" y="94"/>
                    </a:cubicBezTo>
                    <a:cubicBezTo>
                      <a:pt x="99" y="109"/>
                      <a:pt x="122" y="114"/>
                      <a:pt x="125" y="99"/>
                    </a:cubicBezTo>
                    <a:cubicBezTo>
                      <a:pt x="136" y="18"/>
                      <a:pt x="136" y="18"/>
                      <a:pt x="136" y="18"/>
                    </a:cubicBezTo>
                    <a:cubicBezTo>
                      <a:pt x="171" y="18"/>
                      <a:pt x="171" y="18"/>
                      <a:pt x="171" y="18"/>
                    </a:cubicBezTo>
                    <a:cubicBezTo>
                      <a:pt x="147" y="92"/>
                      <a:pt x="147" y="92"/>
                      <a:pt x="147" y="92"/>
                    </a:cubicBezTo>
                    <a:cubicBezTo>
                      <a:pt x="141" y="106"/>
                      <a:pt x="163" y="116"/>
                      <a:pt x="169" y="101"/>
                    </a:cubicBezTo>
                    <a:cubicBezTo>
                      <a:pt x="174" y="88"/>
                      <a:pt x="197" y="27"/>
                      <a:pt x="200" y="7"/>
                    </a:cubicBezTo>
                    <a:cubicBezTo>
                      <a:pt x="201" y="4"/>
                      <a:pt x="203" y="3"/>
                      <a:pt x="206" y="3"/>
                    </a:cubicBezTo>
                    <a:cubicBezTo>
                      <a:pt x="228" y="9"/>
                      <a:pt x="275" y="21"/>
                      <a:pt x="284" y="42"/>
                    </a:cubicBezTo>
                    <a:cubicBezTo>
                      <a:pt x="301" y="81"/>
                      <a:pt x="312" y="125"/>
                      <a:pt x="319" y="171"/>
                    </a:cubicBezTo>
                    <a:cubicBezTo>
                      <a:pt x="326" y="221"/>
                      <a:pt x="329" y="275"/>
                      <a:pt x="328" y="330"/>
                    </a:cubicBezTo>
                    <a:cubicBezTo>
                      <a:pt x="327" y="350"/>
                      <a:pt x="311" y="367"/>
                      <a:pt x="291" y="367"/>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16"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76281" y="2564903"/>
              <a:ext cx="1513372" cy="3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3"/>
          <p:cNvSpPr>
            <a:spLocks noGrp="1"/>
          </p:cNvSpPr>
          <p:nvPr>
            <p:ph type="body" sz="quarter" idx="10" hasCustomPrompt="1"/>
          </p:nvPr>
        </p:nvSpPr>
        <p:spPr>
          <a:xfrm>
            <a:off x="207558" y="1146815"/>
            <a:ext cx="10124036"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a:t>
            </a:r>
          </a:p>
        </p:txBody>
      </p:sp>
      <p:sp>
        <p:nvSpPr>
          <p:cNvPr id="20" name="Text Placeholder 3"/>
          <p:cNvSpPr>
            <a:spLocks noGrp="1"/>
          </p:cNvSpPr>
          <p:nvPr>
            <p:ph type="body" sz="quarter" idx="12"/>
          </p:nvPr>
        </p:nvSpPr>
        <p:spPr>
          <a:xfrm>
            <a:off x="214782" y="1566246"/>
            <a:ext cx="10116812"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771487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ctivity- Demo">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Demo</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p:cNvSpPr>
            <a:spLocks noGrp="1"/>
          </p:cNvSpPr>
          <p:nvPr>
            <p:ph type="body" sz="quarter" idx="10" hasCustomPrompt="1"/>
          </p:nvPr>
        </p:nvSpPr>
        <p:spPr>
          <a:xfrm>
            <a:off x="207559" y="1146815"/>
            <a:ext cx="10407870"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22" name="Text Placeholder 3"/>
          <p:cNvSpPr>
            <a:spLocks noGrp="1"/>
          </p:cNvSpPr>
          <p:nvPr>
            <p:ph type="body" sz="quarter" idx="12"/>
          </p:nvPr>
        </p:nvSpPr>
        <p:spPr>
          <a:xfrm>
            <a:off x="214781" y="1566246"/>
            <a:ext cx="1040064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grpSp>
        <p:nvGrpSpPr>
          <p:cNvPr id="23" name="Group 22"/>
          <p:cNvGrpSpPr/>
          <p:nvPr userDrawn="1"/>
        </p:nvGrpSpPr>
        <p:grpSpPr>
          <a:xfrm>
            <a:off x="10744065" y="1601899"/>
            <a:ext cx="1430519" cy="1205721"/>
            <a:chOff x="7484075" y="1752595"/>
            <a:chExt cx="1430519" cy="1205721"/>
          </a:xfrm>
        </p:grpSpPr>
        <p:pic>
          <p:nvPicPr>
            <p:cNvPr id="24"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84075" y="2700058"/>
              <a:ext cx="1106063" cy="25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p:nvPr userDrawn="1"/>
          </p:nvGrpSpPr>
          <p:grpSpPr>
            <a:xfrm>
              <a:off x="7602161" y="1752595"/>
              <a:ext cx="1312433" cy="875426"/>
              <a:chOff x="1914861" y="3040471"/>
              <a:chExt cx="1172372" cy="782002"/>
            </a:xfrm>
          </p:grpSpPr>
          <p:sp>
            <p:nvSpPr>
              <p:cNvPr id="26" name="Oval 25"/>
              <p:cNvSpPr/>
              <p:nvPr userDrawn="1"/>
            </p:nvSpPr>
            <p:spPr>
              <a:xfrm>
                <a:off x="1914861" y="3040471"/>
                <a:ext cx="777059" cy="777059"/>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7" name="Oval 26"/>
              <p:cNvSpPr/>
              <p:nvPr userDrawn="1"/>
            </p:nvSpPr>
            <p:spPr>
              <a:xfrm>
                <a:off x="2029769" y="3155379"/>
                <a:ext cx="547243" cy="547243"/>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8" name="Oval 27"/>
              <p:cNvSpPr/>
              <p:nvPr userDrawn="1"/>
            </p:nvSpPr>
            <p:spPr>
              <a:xfrm>
                <a:off x="2139169" y="3263901"/>
                <a:ext cx="330198" cy="330198"/>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9" name="Right Arrow 28"/>
              <p:cNvSpPr/>
              <p:nvPr userDrawn="1"/>
            </p:nvSpPr>
            <p:spPr>
              <a:xfrm rot="12613136">
                <a:off x="2231300" y="3397519"/>
                <a:ext cx="855933" cy="424954"/>
              </a:xfrm>
              <a:prstGeom prst="rightArrow">
                <a:avLst>
                  <a:gd name="adj1" fmla="val 34943"/>
                  <a:gd name="adj2" fmla="val 107979"/>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6291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ercise/Assignmen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Exercise/Assignment</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7" name="Group 6"/>
          <p:cNvGrpSpPr/>
          <p:nvPr userDrawn="1"/>
        </p:nvGrpSpPr>
        <p:grpSpPr>
          <a:xfrm>
            <a:off x="10707164" y="1539565"/>
            <a:ext cx="1487994" cy="1601886"/>
            <a:chOff x="7361848" y="1347285"/>
            <a:chExt cx="1766872" cy="1601886"/>
          </a:xfrm>
        </p:grpSpPr>
        <p:grpSp>
          <p:nvGrpSpPr>
            <p:cNvPr id="8" name="Group 7"/>
            <p:cNvGrpSpPr/>
            <p:nvPr/>
          </p:nvGrpSpPr>
          <p:grpSpPr>
            <a:xfrm>
              <a:off x="7594601" y="1347285"/>
              <a:ext cx="1282700" cy="1264034"/>
              <a:chOff x="2224088" y="1429631"/>
              <a:chExt cx="763587" cy="752475"/>
            </a:xfrm>
          </p:grpSpPr>
          <p:sp>
            <p:nvSpPr>
              <p:cNvPr id="10" name="Freeform 12"/>
              <p:cNvSpPr>
                <a:spLocks/>
              </p:cNvSpPr>
              <p:nvPr/>
            </p:nvSpPr>
            <p:spPr bwMode="auto">
              <a:xfrm>
                <a:off x="2508250" y="1702681"/>
                <a:ext cx="206375" cy="206375"/>
              </a:xfrm>
              <a:custGeom>
                <a:avLst/>
                <a:gdLst>
                  <a:gd name="T0" fmla="*/ 10 w 130"/>
                  <a:gd name="T1" fmla="*/ 130 h 130"/>
                  <a:gd name="T2" fmla="*/ 28 w 130"/>
                  <a:gd name="T3" fmla="*/ 112 h 130"/>
                  <a:gd name="T4" fmla="*/ 130 w 130"/>
                  <a:gd name="T5" fmla="*/ 84 h 130"/>
                  <a:gd name="T6" fmla="*/ 45 w 130"/>
                  <a:gd name="T7" fmla="*/ 0 h 130"/>
                  <a:gd name="T8" fmla="*/ 17 w 130"/>
                  <a:gd name="T9" fmla="*/ 102 h 130"/>
                  <a:gd name="T10" fmla="*/ 0 w 130"/>
                  <a:gd name="T11" fmla="*/ 119 h 130"/>
                  <a:gd name="T12" fmla="*/ 10 w 130"/>
                  <a:gd name="T13" fmla="*/ 130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10" y="130"/>
                    </a:moveTo>
                    <a:lnTo>
                      <a:pt x="28" y="112"/>
                    </a:lnTo>
                    <a:lnTo>
                      <a:pt x="130" y="84"/>
                    </a:lnTo>
                    <a:lnTo>
                      <a:pt x="45" y="0"/>
                    </a:lnTo>
                    <a:lnTo>
                      <a:pt x="17" y="102"/>
                    </a:lnTo>
                    <a:lnTo>
                      <a:pt x="0" y="119"/>
                    </a:lnTo>
                    <a:lnTo>
                      <a:pt x="10" y="13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13"/>
              <p:cNvSpPr>
                <a:spLocks/>
              </p:cNvSpPr>
              <p:nvPr/>
            </p:nvSpPr>
            <p:spPr bwMode="auto">
              <a:xfrm>
                <a:off x="2224088" y="1456618"/>
                <a:ext cx="617538" cy="725488"/>
              </a:xfrm>
              <a:custGeom>
                <a:avLst/>
                <a:gdLst>
                  <a:gd name="T0" fmla="*/ 198 w 222"/>
                  <a:gd name="T1" fmla="*/ 236 h 260"/>
                  <a:gd name="T2" fmla="*/ 157 w 222"/>
                  <a:gd name="T3" fmla="*/ 236 h 260"/>
                  <a:gd name="T4" fmla="*/ 86 w 222"/>
                  <a:gd name="T5" fmla="*/ 236 h 260"/>
                  <a:gd name="T6" fmla="*/ 70 w 222"/>
                  <a:gd name="T7" fmla="*/ 179 h 260"/>
                  <a:gd name="T8" fmla="*/ 24 w 222"/>
                  <a:gd name="T9" fmla="*/ 182 h 260"/>
                  <a:gd name="T10" fmla="*/ 24 w 222"/>
                  <a:gd name="T11" fmla="*/ 66 h 260"/>
                  <a:gd name="T12" fmla="*/ 24 w 222"/>
                  <a:gd name="T13" fmla="*/ 24 h 260"/>
                  <a:gd name="T14" fmla="*/ 182 w 222"/>
                  <a:gd name="T15" fmla="*/ 24 h 260"/>
                  <a:gd name="T16" fmla="*/ 214 w 222"/>
                  <a:gd name="T17" fmla="*/ 0 h 260"/>
                  <a:gd name="T18" fmla="*/ 0 w 222"/>
                  <a:gd name="T19" fmla="*/ 0 h 260"/>
                  <a:gd name="T20" fmla="*/ 0 w 222"/>
                  <a:gd name="T21" fmla="*/ 66 h 260"/>
                  <a:gd name="T22" fmla="*/ 0 w 222"/>
                  <a:gd name="T23" fmla="*/ 195 h 260"/>
                  <a:gd name="T24" fmla="*/ 0 w 222"/>
                  <a:gd name="T25" fmla="*/ 196 h 260"/>
                  <a:gd name="T26" fmla="*/ 20 w 222"/>
                  <a:gd name="T27" fmla="*/ 242 h 260"/>
                  <a:gd name="T28" fmla="*/ 64 w 222"/>
                  <a:gd name="T29" fmla="*/ 260 h 260"/>
                  <a:gd name="T30" fmla="*/ 64 w 222"/>
                  <a:gd name="T31" fmla="*/ 260 h 260"/>
                  <a:gd name="T32" fmla="*/ 66 w 222"/>
                  <a:gd name="T33" fmla="*/ 260 h 260"/>
                  <a:gd name="T34" fmla="*/ 66 w 222"/>
                  <a:gd name="T35" fmla="*/ 260 h 260"/>
                  <a:gd name="T36" fmla="*/ 157 w 222"/>
                  <a:gd name="T37" fmla="*/ 260 h 260"/>
                  <a:gd name="T38" fmla="*/ 222 w 222"/>
                  <a:gd name="T39" fmla="*/ 260 h 260"/>
                  <a:gd name="T40" fmla="*/ 222 w 222"/>
                  <a:gd name="T41" fmla="*/ 105 h 260"/>
                  <a:gd name="T42" fmla="*/ 198 w 222"/>
                  <a:gd name="T43" fmla="*/ 137 h 260"/>
                  <a:gd name="T44" fmla="*/ 198 w 222"/>
                  <a:gd name="T45" fmla="*/ 23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60">
                    <a:moveTo>
                      <a:pt x="198" y="236"/>
                    </a:moveTo>
                    <a:cubicBezTo>
                      <a:pt x="157" y="236"/>
                      <a:pt x="157" y="236"/>
                      <a:pt x="157" y="236"/>
                    </a:cubicBezTo>
                    <a:cubicBezTo>
                      <a:pt x="86" y="236"/>
                      <a:pt x="86" y="236"/>
                      <a:pt x="86" y="236"/>
                    </a:cubicBezTo>
                    <a:cubicBezTo>
                      <a:pt x="77" y="228"/>
                      <a:pt x="69" y="212"/>
                      <a:pt x="70" y="179"/>
                    </a:cubicBezTo>
                    <a:cubicBezTo>
                      <a:pt x="51" y="186"/>
                      <a:pt x="33" y="184"/>
                      <a:pt x="24" y="182"/>
                    </a:cubicBezTo>
                    <a:cubicBezTo>
                      <a:pt x="24" y="66"/>
                      <a:pt x="24" y="66"/>
                      <a:pt x="24" y="66"/>
                    </a:cubicBezTo>
                    <a:cubicBezTo>
                      <a:pt x="24" y="24"/>
                      <a:pt x="24" y="24"/>
                      <a:pt x="24" y="24"/>
                    </a:cubicBezTo>
                    <a:cubicBezTo>
                      <a:pt x="182" y="24"/>
                      <a:pt x="182" y="24"/>
                      <a:pt x="182" y="24"/>
                    </a:cubicBezTo>
                    <a:cubicBezTo>
                      <a:pt x="214" y="0"/>
                      <a:pt x="214" y="0"/>
                      <a:pt x="214" y="0"/>
                    </a:cubicBezTo>
                    <a:cubicBezTo>
                      <a:pt x="0" y="0"/>
                      <a:pt x="0" y="0"/>
                      <a:pt x="0" y="0"/>
                    </a:cubicBezTo>
                    <a:cubicBezTo>
                      <a:pt x="0" y="66"/>
                      <a:pt x="0" y="66"/>
                      <a:pt x="0" y="66"/>
                    </a:cubicBezTo>
                    <a:cubicBezTo>
                      <a:pt x="0" y="195"/>
                      <a:pt x="0" y="195"/>
                      <a:pt x="0" y="195"/>
                    </a:cubicBezTo>
                    <a:cubicBezTo>
                      <a:pt x="0" y="196"/>
                      <a:pt x="0" y="196"/>
                      <a:pt x="0" y="196"/>
                    </a:cubicBezTo>
                    <a:cubicBezTo>
                      <a:pt x="0" y="213"/>
                      <a:pt x="7" y="229"/>
                      <a:pt x="20" y="242"/>
                    </a:cubicBezTo>
                    <a:cubicBezTo>
                      <a:pt x="32" y="253"/>
                      <a:pt x="48" y="260"/>
                      <a:pt x="64" y="260"/>
                    </a:cubicBezTo>
                    <a:cubicBezTo>
                      <a:pt x="64" y="260"/>
                      <a:pt x="64" y="260"/>
                      <a:pt x="64" y="260"/>
                    </a:cubicBezTo>
                    <a:cubicBezTo>
                      <a:pt x="66" y="260"/>
                      <a:pt x="66" y="260"/>
                      <a:pt x="66" y="260"/>
                    </a:cubicBezTo>
                    <a:cubicBezTo>
                      <a:pt x="66" y="260"/>
                      <a:pt x="66" y="260"/>
                      <a:pt x="66" y="260"/>
                    </a:cubicBezTo>
                    <a:cubicBezTo>
                      <a:pt x="157" y="260"/>
                      <a:pt x="157" y="260"/>
                      <a:pt x="157" y="260"/>
                    </a:cubicBezTo>
                    <a:cubicBezTo>
                      <a:pt x="222" y="260"/>
                      <a:pt x="222" y="260"/>
                      <a:pt x="222" y="260"/>
                    </a:cubicBezTo>
                    <a:cubicBezTo>
                      <a:pt x="222" y="105"/>
                      <a:pt x="222" y="105"/>
                      <a:pt x="222" y="105"/>
                    </a:cubicBezTo>
                    <a:cubicBezTo>
                      <a:pt x="198" y="137"/>
                      <a:pt x="198" y="137"/>
                      <a:pt x="198" y="137"/>
                    </a:cubicBezTo>
                    <a:lnTo>
                      <a:pt x="198" y="236"/>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14"/>
              <p:cNvSpPr>
                <a:spLocks/>
              </p:cNvSpPr>
              <p:nvPr/>
            </p:nvSpPr>
            <p:spPr bwMode="auto">
              <a:xfrm>
                <a:off x="2895600" y="1429631"/>
                <a:ext cx="92075" cy="92075"/>
              </a:xfrm>
              <a:custGeom>
                <a:avLst/>
                <a:gdLst>
                  <a:gd name="T0" fmla="*/ 25 w 33"/>
                  <a:gd name="T1" fmla="*/ 8 h 33"/>
                  <a:gd name="T2" fmla="*/ 0 w 33"/>
                  <a:gd name="T3" fmla="*/ 4 h 33"/>
                  <a:gd name="T4" fmla="*/ 29 w 33"/>
                  <a:gd name="T5" fmla="*/ 33 h 33"/>
                  <a:gd name="T6" fmla="*/ 25 w 33"/>
                  <a:gd name="T7" fmla="*/ 8 h 33"/>
                </a:gdLst>
                <a:ahLst/>
                <a:cxnLst>
                  <a:cxn ang="0">
                    <a:pos x="T0" y="T1"/>
                  </a:cxn>
                  <a:cxn ang="0">
                    <a:pos x="T2" y="T3"/>
                  </a:cxn>
                  <a:cxn ang="0">
                    <a:pos x="T4" y="T5"/>
                  </a:cxn>
                  <a:cxn ang="0">
                    <a:pos x="T6" y="T7"/>
                  </a:cxn>
                </a:cxnLst>
                <a:rect l="0" t="0" r="r" b="b"/>
                <a:pathLst>
                  <a:path w="33" h="33">
                    <a:moveTo>
                      <a:pt x="25" y="8"/>
                    </a:moveTo>
                    <a:cubicBezTo>
                      <a:pt x="19" y="2"/>
                      <a:pt x="9" y="0"/>
                      <a:pt x="0" y="4"/>
                    </a:cubicBezTo>
                    <a:cubicBezTo>
                      <a:pt x="29" y="33"/>
                      <a:pt x="29" y="33"/>
                      <a:pt x="29" y="33"/>
                    </a:cubicBezTo>
                    <a:cubicBezTo>
                      <a:pt x="33" y="24"/>
                      <a:pt x="31" y="14"/>
                      <a:pt x="25" y="8"/>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3" name="Freeform 15"/>
              <p:cNvSpPr>
                <a:spLocks/>
              </p:cNvSpPr>
              <p:nvPr/>
            </p:nvSpPr>
            <p:spPr bwMode="auto">
              <a:xfrm>
                <a:off x="2597150" y="1459793"/>
                <a:ext cx="358775" cy="358775"/>
              </a:xfrm>
              <a:custGeom>
                <a:avLst/>
                <a:gdLst>
                  <a:gd name="T0" fmla="*/ 0 w 226"/>
                  <a:gd name="T1" fmla="*/ 133 h 226"/>
                  <a:gd name="T2" fmla="*/ 93 w 226"/>
                  <a:gd name="T3" fmla="*/ 226 h 226"/>
                  <a:gd name="T4" fmla="*/ 226 w 226"/>
                  <a:gd name="T5" fmla="*/ 56 h 226"/>
                  <a:gd name="T6" fmla="*/ 170 w 226"/>
                  <a:gd name="T7" fmla="*/ 0 h 226"/>
                  <a:gd name="T8" fmla="*/ 0 w 226"/>
                  <a:gd name="T9" fmla="*/ 133 h 226"/>
                </a:gdLst>
                <a:ahLst/>
                <a:cxnLst>
                  <a:cxn ang="0">
                    <a:pos x="T0" y="T1"/>
                  </a:cxn>
                  <a:cxn ang="0">
                    <a:pos x="T2" y="T3"/>
                  </a:cxn>
                  <a:cxn ang="0">
                    <a:pos x="T4" y="T5"/>
                  </a:cxn>
                  <a:cxn ang="0">
                    <a:pos x="T6" y="T7"/>
                  </a:cxn>
                  <a:cxn ang="0">
                    <a:pos x="T8" y="T9"/>
                  </a:cxn>
                </a:cxnLst>
                <a:rect l="0" t="0" r="r" b="b"/>
                <a:pathLst>
                  <a:path w="226" h="226">
                    <a:moveTo>
                      <a:pt x="0" y="133"/>
                    </a:moveTo>
                    <a:lnTo>
                      <a:pt x="93" y="226"/>
                    </a:lnTo>
                    <a:lnTo>
                      <a:pt x="226" y="56"/>
                    </a:lnTo>
                    <a:lnTo>
                      <a:pt x="170" y="0"/>
                    </a:lnTo>
                    <a:lnTo>
                      <a:pt x="0" y="133"/>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1848" y="2732145"/>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Straight Connector 13"/>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3"/>
          <p:cNvSpPr>
            <a:spLocks noGrp="1"/>
          </p:cNvSpPr>
          <p:nvPr>
            <p:ph type="body" sz="quarter" idx="10" hasCustomPrompt="1"/>
          </p:nvPr>
        </p:nvSpPr>
        <p:spPr>
          <a:xfrm>
            <a:off x="207557" y="1146815"/>
            <a:ext cx="10499607"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17" name="Text Placeholder 3"/>
          <p:cNvSpPr>
            <a:spLocks noGrp="1"/>
          </p:cNvSpPr>
          <p:nvPr>
            <p:ph type="body" sz="quarter" idx="12"/>
          </p:nvPr>
        </p:nvSpPr>
        <p:spPr>
          <a:xfrm>
            <a:off x="214781" y="1566246"/>
            <a:ext cx="10492384"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6"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45130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Study">
    <p:spTree>
      <p:nvGrpSpPr>
        <p:cNvPr id="1" name=""/>
        <p:cNvGrpSpPr/>
        <p:nvPr/>
      </p:nvGrpSpPr>
      <p:grpSpPr>
        <a:xfrm>
          <a:off x="0" y="0"/>
          <a:ext cx="0" cy="0"/>
          <a:chOff x="0" y="0"/>
          <a:chExt cx="0" cy="0"/>
        </a:xfrm>
      </p:grpSpPr>
      <p:pic>
        <p:nvPicPr>
          <p:cNvPr id="8"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51917" y="3126889"/>
            <a:ext cx="2038707" cy="18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544383" y="1544469"/>
            <a:ext cx="1232525" cy="1413916"/>
          </a:xfrm>
          <a:prstGeom prst="rect">
            <a:avLst/>
          </a:prstGeom>
        </p:spPr>
      </p:pic>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Case Study</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 name="Straight Connector 8"/>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8" y="1146815"/>
            <a:ext cx="10181041"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4" name="Text Placeholder 3"/>
          <p:cNvSpPr>
            <a:spLocks noGrp="1"/>
          </p:cNvSpPr>
          <p:nvPr>
            <p:ph type="body" sz="quarter" idx="12"/>
          </p:nvPr>
        </p:nvSpPr>
        <p:spPr>
          <a:xfrm>
            <a:off x="214782" y="1566246"/>
            <a:ext cx="1017381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0124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pSp>
        <p:nvGrpSpPr>
          <p:cNvPr id="17" name="Group 16"/>
          <p:cNvGrpSpPr/>
          <p:nvPr userDrawn="1"/>
        </p:nvGrpSpPr>
        <p:grpSpPr>
          <a:xfrm>
            <a:off x="571" y="428"/>
            <a:ext cx="12191430" cy="6857143"/>
            <a:chOff x="571" y="428"/>
            <a:chExt cx="12191430" cy="6857143"/>
          </a:xfrm>
        </p:grpSpPr>
        <p:pic>
          <p:nvPicPr>
            <p:cNvPr id="13" name="Picture 12"/>
            <p:cNvPicPr>
              <a:picLocks noChangeAspect="1"/>
            </p:cNvPicPr>
            <p:nvPr userDrawn="1"/>
          </p:nvPicPr>
          <p:blipFill>
            <a:blip r:embed="rId2"/>
            <a:stretch>
              <a:fillRect/>
            </a:stretch>
          </p:blipFill>
          <p:spPr>
            <a:xfrm>
              <a:off x="9147089" y="28146"/>
              <a:ext cx="3044912" cy="68294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grpSp>
      <p:sp>
        <p:nvSpPr>
          <p:cNvPr id="4" name="Rectangle 3"/>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948602199"/>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grpSp>
        <p:nvGrpSpPr>
          <p:cNvPr id="3" name="Group 2"/>
          <p:cNvGrpSpPr/>
          <p:nvPr userDrawn="1"/>
        </p:nvGrpSpPr>
        <p:grpSpPr>
          <a:xfrm>
            <a:off x="10546493" y="1533215"/>
            <a:ext cx="1503399" cy="1580154"/>
            <a:chOff x="7248184" y="1291791"/>
            <a:chExt cx="1795371" cy="1580154"/>
          </a:xfrm>
        </p:grpSpPr>
        <p:grpSp>
          <p:nvGrpSpPr>
            <p:cNvPr id="4" name="Group 3"/>
            <p:cNvGrpSpPr/>
            <p:nvPr/>
          </p:nvGrpSpPr>
          <p:grpSpPr>
            <a:xfrm>
              <a:off x="7439745" y="1291791"/>
              <a:ext cx="1286310" cy="1286310"/>
              <a:chOff x="1256798" y="5242956"/>
              <a:chExt cx="557835" cy="557835"/>
            </a:xfrm>
          </p:grpSpPr>
          <p:sp>
            <p:nvSpPr>
              <p:cNvPr id="6" name="Freeform 96"/>
              <p:cNvSpPr>
                <a:spLocks noEditPoints="1"/>
              </p:cNvSpPr>
              <p:nvPr/>
            </p:nvSpPr>
            <p:spPr bwMode="auto">
              <a:xfrm>
                <a:off x="1454976" y="5242956"/>
                <a:ext cx="359657" cy="557835"/>
              </a:xfrm>
              <a:custGeom>
                <a:avLst/>
                <a:gdLst>
                  <a:gd name="T0" fmla="*/ 220 w 258"/>
                  <a:gd name="T1" fmla="*/ 298 h 400"/>
                  <a:gd name="T2" fmla="*/ 258 w 258"/>
                  <a:gd name="T3" fmla="*/ 298 h 400"/>
                  <a:gd name="T4" fmla="*/ 258 w 258"/>
                  <a:gd name="T5" fmla="*/ 260 h 400"/>
                  <a:gd name="T6" fmla="*/ 220 w 258"/>
                  <a:gd name="T7" fmla="*/ 260 h 400"/>
                  <a:gd name="T8" fmla="*/ 220 w 258"/>
                  <a:gd name="T9" fmla="*/ 298 h 400"/>
                  <a:gd name="T10" fmla="*/ 258 w 258"/>
                  <a:gd name="T11" fmla="*/ 58 h 400"/>
                  <a:gd name="T12" fmla="*/ 258 w 258"/>
                  <a:gd name="T13" fmla="*/ 34 h 400"/>
                  <a:gd name="T14" fmla="*/ 223 w 258"/>
                  <a:gd name="T15" fmla="*/ 0 h 400"/>
                  <a:gd name="T16" fmla="*/ 0 w 258"/>
                  <a:gd name="T17" fmla="*/ 0 h 400"/>
                  <a:gd name="T18" fmla="*/ 0 w 258"/>
                  <a:gd name="T19" fmla="*/ 400 h 400"/>
                  <a:gd name="T20" fmla="*/ 208 w 258"/>
                  <a:gd name="T21" fmla="*/ 400 h 400"/>
                  <a:gd name="T22" fmla="*/ 208 w 258"/>
                  <a:gd name="T23" fmla="*/ 234 h 400"/>
                  <a:gd name="T24" fmla="*/ 208 w 258"/>
                  <a:gd name="T25" fmla="*/ 234 h 400"/>
                  <a:gd name="T26" fmla="*/ 249 w 258"/>
                  <a:gd name="T27" fmla="*/ 195 h 400"/>
                  <a:gd name="T28" fmla="*/ 258 w 258"/>
                  <a:gd name="T29" fmla="*/ 195 h 400"/>
                  <a:gd name="T30" fmla="*/ 258 w 258"/>
                  <a:gd name="T31" fmla="*/ 58 h 400"/>
                  <a:gd name="T32" fmla="*/ 220 w 258"/>
                  <a:gd name="T33" fmla="*/ 236 h 400"/>
                  <a:gd name="T34" fmla="*/ 220 w 258"/>
                  <a:gd name="T35" fmla="*/ 246 h 400"/>
                  <a:gd name="T36" fmla="*/ 220 w 258"/>
                  <a:gd name="T37" fmla="*/ 246 h 400"/>
                  <a:gd name="T38" fmla="*/ 220 w 258"/>
                  <a:gd name="T39" fmla="*/ 248 h 400"/>
                  <a:gd name="T40" fmla="*/ 258 w 258"/>
                  <a:gd name="T41" fmla="*/ 248 h 400"/>
                  <a:gd name="T42" fmla="*/ 258 w 258"/>
                  <a:gd name="T43" fmla="*/ 207 h 400"/>
                  <a:gd name="T44" fmla="*/ 249 w 258"/>
                  <a:gd name="T45" fmla="*/ 207 h 400"/>
                  <a:gd name="T46" fmla="*/ 220 w 258"/>
                  <a:gd name="T47" fmla="*/ 236 h 400"/>
                  <a:gd name="T48" fmla="*/ 220 w 258"/>
                  <a:gd name="T49" fmla="*/ 348 h 400"/>
                  <a:gd name="T50" fmla="*/ 258 w 258"/>
                  <a:gd name="T51" fmla="*/ 348 h 400"/>
                  <a:gd name="T52" fmla="*/ 258 w 258"/>
                  <a:gd name="T53" fmla="*/ 310 h 400"/>
                  <a:gd name="T54" fmla="*/ 220 w 258"/>
                  <a:gd name="T55" fmla="*/ 310 h 400"/>
                  <a:gd name="T56" fmla="*/ 220 w 258"/>
                  <a:gd name="T57" fmla="*/ 348 h 400"/>
                  <a:gd name="T58" fmla="*/ 220 w 258"/>
                  <a:gd name="T59" fmla="*/ 400 h 400"/>
                  <a:gd name="T60" fmla="*/ 223 w 258"/>
                  <a:gd name="T61" fmla="*/ 400 h 400"/>
                  <a:gd name="T62" fmla="*/ 258 w 258"/>
                  <a:gd name="T63" fmla="*/ 365 h 400"/>
                  <a:gd name="T64" fmla="*/ 258 w 258"/>
                  <a:gd name="T65" fmla="*/ 361 h 400"/>
                  <a:gd name="T66" fmla="*/ 258 w 258"/>
                  <a:gd name="T67" fmla="*/ 361 h 400"/>
                  <a:gd name="T68" fmla="*/ 258 w 258"/>
                  <a:gd name="T69" fmla="*/ 360 h 400"/>
                  <a:gd name="T70" fmla="*/ 220 w 258"/>
                  <a:gd name="T71" fmla="*/ 360 h 400"/>
                  <a:gd name="T72" fmla="*/ 220 w 258"/>
                  <a:gd name="T73"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8" h="400">
                    <a:moveTo>
                      <a:pt x="220" y="298"/>
                    </a:moveTo>
                    <a:cubicBezTo>
                      <a:pt x="258" y="298"/>
                      <a:pt x="258" y="298"/>
                      <a:pt x="258" y="298"/>
                    </a:cubicBezTo>
                    <a:cubicBezTo>
                      <a:pt x="258" y="260"/>
                      <a:pt x="258" y="260"/>
                      <a:pt x="258" y="260"/>
                    </a:cubicBezTo>
                    <a:cubicBezTo>
                      <a:pt x="220" y="260"/>
                      <a:pt x="220" y="260"/>
                      <a:pt x="220" y="260"/>
                    </a:cubicBezTo>
                    <a:lnTo>
                      <a:pt x="220" y="298"/>
                    </a:lnTo>
                    <a:close/>
                    <a:moveTo>
                      <a:pt x="258" y="58"/>
                    </a:moveTo>
                    <a:cubicBezTo>
                      <a:pt x="258" y="34"/>
                      <a:pt x="258" y="34"/>
                      <a:pt x="258" y="34"/>
                    </a:cubicBezTo>
                    <a:cubicBezTo>
                      <a:pt x="258" y="15"/>
                      <a:pt x="242" y="0"/>
                      <a:pt x="223" y="0"/>
                    </a:cubicBezTo>
                    <a:cubicBezTo>
                      <a:pt x="0" y="0"/>
                      <a:pt x="0" y="0"/>
                      <a:pt x="0" y="0"/>
                    </a:cubicBezTo>
                    <a:cubicBezTo>
                      <a:pt x="0" y="400"/>
                      <a:pt x="0" y="400"/>
                      <a:pt x="0" y="400"/>
                    </a:cubicBezTo>
                    <a:cubicBezTo>
                      <a:pt x="208" y="400"/>
                      <a:pt x="208" y="400"/>
                      <a:pt x="208" y="400"/>
                    </a:cubicBezTo>
                    <a:cubicBezTo>
                      <a:pt x="208" y="234"/>
                      <a:pt x="208" y="234"/>
                      <a:pt x="208" y="234"/>
                    </a:cubicBezTo>
                    <a:cubicBezTo>
                      <a:pt x="208" y="234"/>
                      <a:pt x="208" y="234"/>
                      <a:pt x="208" y="234"/>
                    </a:cubicBezTo>
                    <a:cubicBezTo>
                      <a:pt x="209" y="213"/>
                      <a:pt x="227" y="195"/>
                      <a:pt x="249" y="195"/>
                    </a:cubicBezTo>
                    <a:cubicBezTo>
                      <a:pt x="258" y="195"/>
                      <a:pt x="258" y="195"/>
                      <a:pt x="258" y="195"/>
                    </a:cubicBezTo>
                    <a:cubicBezTo>
                      <a:pt x="258" y="58"/>
                      <a:pt x="258" y="58"/>
                      <a:pt x="258" y="58"/>
                    </a:cubicBezTo>
                    <a:close/>
                    <a:moveTo>
                      <a:pt x="220" y="236"/>
                    </a:moveTo>
                    <a:cubicBezTo>
                      <a:pt x="220" y="246"/>
                      <a:pt x="220" y="246"/>
                      <a:pt x="220" y="246"/>
                    </a:cubicBezTo>
                    <a:cubicBezTo>
                      <a:pt x="220" y="246"/>
                      <a:pt x="220" y="246"/>
                      <a:pt x="220" y="246"/>
                    </a:cubicBezTo>
                    <a:cubicBezTo>
                      <a:pt x="220" y="248"/>
                      <a:pt x="220" y="248"/>
                      <a:pt x="220" y="248"/>
                    </a:cubicBezTo>
                    <a:cubicBezTo>
                      <a:pt x="258" y="248"/>
                      <a:pt x="258" y="248"/>
                      <a:pt x="258" y="248"/>
                    </a:cubicBezTo>
                    <a:cubicBezTo>
                      <a:pt x="258" y="207"/>
                      <a:pt x="258" y="207"/>
                      <a:pt x="258" y="207"/>
                    </a:cubicBezTo>
                    <a:cubicBezTo>
                      <a:pt x="249" y="207"/>
                      <a:pt x="249" y="207"/>
                      <a:pt x="249" y="207"/>
                    </a:cubicBezTo>
                    <a:cubicBezTo>
                      <a:pt x="233" y="207"/>
                      <a:pt x="220" y="220"/>
                      <a:pt x="220" y="236"/>
                    </a:cubicBezTo>
                    <a:close/>
                    <a:moveTo>
                      <a:pt x="220" y="348"/>
                    </a:moveTo>
                    <a:cubicBezTo>
                      <a:pt x="258" y="348"/>
                      <a:pt x="258" y="348"/>
                      <a:pt x="258" y="348"/>
                    </a:cubicBezTo>
                    <a:cubicBezTo>
                      <a:pt x="258" y="310"/>
                      <a:pt x="258" y="310"/>
                      <a:pt x="258" y="310"/>
                    </a:cubicBezTo>
                    <a:cubicBezTo>
                      <a:pt x="220" y="310"/>
                      <a:pt x="220" y="310"/>
                      <a:pt x="220" y="310"/>
                    </a:cubicBezTo>
                    <a:lnTo>
                      <a:pt x="220" y="348"/>
                    </a:lnTo>
                    <a:close/>
                    <a:moveTo>
                      <a:pt x="220" y="400"/>
                    </a:moveTo>
                    <a:cubicBezTo>
                      <a:pt x="223" y="400"/>
                      <a:pt x="223" y="400"/>
                      <a:pt x="223" y="400"/>
                    </a:cubicBezTo>
                    <a:cubicBezTo>
                      <a:pt x="242" y="400"/>
                      <a:pt x="258" y="384"/>
                      <a:pt x="258" y="365"/>
                    </a:cubicBezTo>
                    <a:cubicBezTo>
                      <a:pt x="258" y="361"/>
                      <a:pt x="258" y="361"/>
                      <a:pt x="258" y="361"/>
                    </a:cubicBezTo>
                    <a:cubicBezTo>
                      <a:pt x="258" y="361"/>
                      <a:pt x="258" y="361"/>
                      <a:pt x="258" y="361"/>
                    </a:cubicBezTo>
                    <a:cubicBezTo>
                      <a:pt x="258" y="360"/>
                      <a:pt x="258" y="360"/>
                      <a:pt x="258" y="360"/>
                    </a:cubicBezTo>
                    <a:cubicBezTo>
                      <a:pt x="220" y="360"/>
                      <a:pt x="220" y="360"/>
                      <a:pt x="220" y="360"/>
                    </a:cubicBezTo>
                    <a:lnTo>
                      <a:pt x="220" y="400"/>
                    </a:ln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7" name="Freeform 97"/>
              <p:cNvSpPr>
                <a:spLocks/>
              </p:cNvSpPr>
              <p:nvPr/>
            </p:nvSpPr>
            <p:spPr bwMode="auto">
              <a:xfrm>
                <a:off x="1302060" y="5242956"/>
                <a:ext cx="132119" cy="557835"/>
              </a:xfrm>
              <a:custGeom>
                <a:avLst/>
                <a:gdLst>
                  <a:gd name="T0" fmla="*/ 0 w 94"/>
                  <a:gd name="T1" fmla="*/ 34 h 400"/>
                  <a:gd name="T2" fmla="*/ 0 w 94"/>
                  <a:gd name="T3" fmla="*/ 77 h 400"/>
                  <a:gd name="T4" fmla="*/ 19 w 94"/>
                  <a:gd name="T5" fmla="*/ 77 h 400"/>
                  <a:gd name="T6" fmla="*/ 44 w 94"/>
                  <a:gd name="T7" fmla="*/ 66 h 400"/>
                  <a:gd name="T8" fmla="*/ 76 w 94"/>
                  <a:gd name="T9" fmla="*/ 98 h 400"/>
                  <a:gd name="T10" fmla="*/ 44 w 94"/>
                  <a:gd name="T11" fmla="*/ 130 h 400"/>
                  <a:gd name="T12" fmla="*/ 21 w 94"/>
                  <a:gd name="T13" fmla="*/ 121 h 400"/>
                  <a:gd name="T14" fmla="*/ 0 w 94"/>
                  <a:gd name="T15" fmla="*/ 121 h 400"/>
                  <a:gd name="T16" fmla="*/ 0 w 94"/>
                  <a:gd name="T17" fmla="*/ 144 h 400"/>
                  <a:gd name="T18" fmla="*/ 19 w 94"/>
                  <a:gd name="T19" fmla="*/ 144 h 400"/>
                  <a:gd name="T20" fmla="*/ 44 w 94"/>
                  <a:gd name="T21" fmla="*/ 133 h 400"/>
                  <a:gd name="T22" fmla="*/ 76 w 94"/>
                  <a:gd name="T23" fmla="*/ 165 h 400"/>
                  <a:gd name="T24" fmla="*/ 44 w 94"/>
                  <a:gd name="T25" fmla="*/ 198 h 400"/>
                  <a:gd name="T26" fmla="*/ 20 w 94"/>
                  <a:gd name="T27" fmla="*/ 188 h 400"/>
                  <a:gd name="T28" fmla="*/ 0 w 94"/>
                  <a:gd name="T29" fmla="*/ 188 h 400"/>
                  <a:gd name="T30" fmla="*/ 0 w 94"/>
                  <a:gd name="T31" fmla="*/ 211 h 400"/>
                  <a:gd name="T32" fmla="*/ 19 w 94"/>
                  <a:gd name="T33" fmla="*/ 211 h 400"/>
                  <a:gd name="T34" fmla="*/ 44 w 94"/>
                  <a:gd name="T35" fmla="*/ 200 h 400"/>
                  <a:gd name="T36" fmla="*/ 76 w 94"/>
                  <a:gd name="T37" fmla="*/ 233 h 400"/>
                  <a:gd name="T38" fmla="*/ 44 w 94"/>
                  <a:gd name="T39" fmla="*/ 265 h 400"/>
                  <a:gd name="T40" fmla="*/ 20 w 94"/>
                  <a:gd name="T41" fmla="*/ 255 h 400"/>
                  <a:gd name="T42" fmla="*/ 0 w 94"/>
                  <a:gd name="T43" fmla="*/ 255 h 400"/>
                  <a:gd name="T44" fmla="*/ 0 w 94"/>
                  <a:gd name="T45" fmla="*/ 278 h 400"/>
                  <a:gd name="T46" fmla="*/ 20 w 94"/>
                  <a:gd name="T47" fmla="*/ 278 h 400"/>
                  <a:gd name="T48" fmla="*/ 44 w 94"/>
                  <a:gd name="T49" fmla="*/ 268 h 400"/>
                  <a:gd name="T50" fmla="*/ 76 w 94"/>
                  <a:gd name="T51" fmla="*/ 300 h 400"/>
                  <a:gd name="T52" fmla="*/ 44 w 94"/>
                  <a:gd name="T53" fmla="*/ 332 h 400"/>
                  <a:gd name="T54" fmla="*/ 20 w 94"/>
                  <a:gd name="T55" fmla="*/ 322 h 400"/>
                  <a:gd name="T56" fmla="*/ 0 w 94"/>
                  <a:gd name="T57" fmla="*/ 322 h 400"/>
                  <a:gd name="T58" fmla="*/ 0 w 94"/>
                  <a:gd name="T59" fmla="*/ 365 h 400"/>
                  <a:gd name="T60" fmla="*/ 36 w 94"/>
                  <a:gd name="T61" fmla="*/ 400 h 400"/>
                  <a:gd name="T62" fmla="*/ 94 w 94"/>
                  <a:gd name="T63" fmla="*/ 400 h 400"/>
                  <a:gd name="T64" fmla="*/ 94 w 94"/>
                  <a:gd name="T65" fmla="*/ 0 h 400"/>
                  <a:gd name="T66" fmla="*/ 36 w 94"/>
                  <a:gd name="T67" fmla="*/ 0 h 400"/>
                  <a:gd name="T68" fmla="*/ 0 w 94"/>
                  <a:gd name="T69" fmla="*/ 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00">
                    <a:moveTo>
                      <a:pt x="0" y="34"/>
                    </a:moveTo>
                    <a:cubicBezTo>
                      <a:pt x="0" y="77"/>
                      <a:pt x="0" y="77"/>
                      <a:pt x="0" y="77"/>
                    </a:cubicBezTo>
                    <a:cubicBezTo>
                      <a:pt x="19" y="77"/>
                      <a:pt x="19" y="77"/>
                      <a:pt x="19" y="77"/>
                    </a:cubicBezTo>
                    <a:cubicBezTo>
                      <a:pt x="25" y="70"/>
                      <a:pt x="34" y="66"/>
                      <a:pt x="44" y="66"/>
                    </a:cubicBezTo>
                    <a:cubicBezTo>
                      <a:pt x="62" y="66"/>
                      <a:pt x="76" y="80"/>
                      <a:pt x="76" y="98"/>
                    </a:cubicBezTo>
                    <a:cubicBezTo>
                      <a:pt x="76" y="116"/>
                      <a:pt x="62" y="130"/>
                      <a:pt x="44" y="130"/>
                    </a:cubicBezTo>
                    <a:cubicBezTo>
                      <a:pt x="35" y="130"/>
                      <a:pt x="26" y="127"/>
                      <a:pt x="21" y="121"/>
                    </a:cubicBezTo>
                    <a:cubicBezTo>
                      <a:pt x="0" y="121"/>
                      <a:pt x="0" y="121"/>
                      <a:pt x="0" y="121"/>
                    </a:cubicBezTo>
                    <a:cubicBezTo>
                      <a:pt x="0" y="144"/>
                      <a:pt x="0" y="144"/>
                      <a:pt x="0" y="144"/>
                    </a:cubicBezTo>
                    <a:cubicBezTo>
                      <a:pt x="19" y="144"/>
                      <a:pt x="19" y="144"/>
                      <a:pt x="19" y="144"/>
                    </a:cubicBezTo>
                    <a:cubicBezTo>
                      <a:pt x="25" y="137"/>
                      <a:pt x="34" y="133"/>
                      <a:pt x="44" y="133"/>
                    </a:cubicBezTo>
                    <a:cubicBezTo>
                      <a:pt x="62" y="133"/>
                      <a:pt x="76" y="148"/>
                      <a:pt x="76" y="165"/>
                    </a:cubicBezTo>
                    <a:cubicBezTo>
                      <a:pt x="76" y="183"/>
                      <a:pt x="62" y="198"/>
                      <a:pt x="44" y="198"/>
                    </a:cubicBezTo>
                    <a:cubicBezTo>
                      <a:pt x="34" y="198"/>
                      <a:pt x="26" y="194"/>
                      <a:pt x="20" y="188"/>
                    </a:cubicBezTo>
                    <a:cubicBezTo>
                      <a:pt x="0" y="188"/>
                      <a:pt x="0" y="188"/>
                      <a:pt x="0" y="188"/>
                    </a:cubicBezTo>
                    <a:cubicBezTo>
                      <a:pt x="0" y="211"/>
                      <a:pt x="0" y="211"/>
                      <a:pt x="0" y="211"/>
                    </a:cubicBezTo>
                    <a:cubicBezTo>
                      <a:pt x="19" y="211"/>
                      <a:pt x="19" y="211"/>
                      <a:pt x="19" y="211"/>
                    </a:cubicBezTo>
                    <a:cubicBezTo>
                      <a:pt x="25" y="205"/>
                      <a:pt x="34" y="200"/>
                      <a:pt x="44" y="200"/>
                    </a:cubicBezTo>
                    <a:cubicBezTo>
                      <a:pt x="62" y="200"/>
                      <a:pt x="76" y="215"/>
                      <a:pt x="76" y="233"/>
                    </a:cubicBezTo>
                    <a:cubicBezTo>
                      <a:pt x="76" y="251"/>
                      <a:pt x="62" y="265"/>
                      <a:pt x="44" y="265"/>
                    </a:cubicBezTo>
                    <a:cubicBezTo>
                      <a:pt x="34" y="265"/>
                      <a:pt x="26" y="261"/>
                      <a:pt x="20" y="255"/>
                    </a:cubicBezTo>
                    <a:cubicBezTo>
                      <a:pt x="0" y="255"/>
                      <a:pt x="0" y="255"/>
                      <a:pt x="0" y="255"/>
                    </a:cubicBezTo>
                    <a:cubicBezTo>
                      <a:pt x="0" y="278"/>
                      <a:pt x="0" y="278"/>
                      <a:pt x="0" y="278"/>
                    </a:cubicBezTo>
                    <a:cubicBezTo>
                      <a:pt x="20" y="278"/>
                      <a:pt x="20" y="278"/>
                      <a:pt x="20" y="278"/>
                    </a:cubicBezTo>
                    <a:cubicBezTo>
                      <a:pt x="26" y="272"/>
                      <a:pt x="34" y="268"/>
                      <a:pt x="44" y="268"/>
                    </a:cubicBezTo>
                    <a:cubicBezTo>
                      <a:pt x="62" y="268"/>
                      <a:pt x="76" y="282"/>
                      <a:pt x="76" y="300"/>
                    </a:cubicBezTo>
                    <a:cubicBezTo>
                      <a:pt x="76" y="318"/>
                      <a:pt x="62" y="332"/>
                      <a:pt x="44" y="332"/>
                    </a:cubicBezTo>
                    <a:cubicBezTo>
                      <a:pt x="34" y="332"/>
                      <a:pt x="26" y="328"/>
                      <a:pt x="20" y="322"/>
                    </a:cubicBezTo>
                    <a:cubicBezTo>
                      <a:pt x="0" y="322"/>
                      <a:pt x="0" y="322"/>
                      <a:pt x="0" y="322"/>
                    </a:cubicBezTo>
                    <a:cubicBezTo>
                      <a:pt x="0" y="365"/>
                      <a:pt x="0" y="365"/>
                      <a:pt x="0" y="365"/>
                    </a:cubicBezTo>
                    <a:cubicBezTo>
                      <a:pt x="0" y="384"/>
                      <a:pt x="16" y="400"/>
                      <a:pt x="36" y="400"/>
                    </a:cubicBezTo>
                    <a:cubicBezTo>
                      <a:pt x="94" y="400"/>
                      <a:pt x="94" y="400"/>
                      <a:pt x="94" y="400"/>
                    </a:cubicBezTo>
                    <a:cubicBezTo>
                      <a:pt x="94" y="0"/>
                      <a:pt x="94" y="0"/>
                      <a:pt x="94" y="0"/>
                    </a:cubicBezTo>
                    <a:cubicBezTo>
                      <a:pt x="36" y="0"/>
                      <a:pt x="36" y="0"/>
                      <a:pt x="36" y="0"/>
                    </a:cubicBezTo>
                    <a:cubicBezTo>
                      <a:pt x="16" y="0"/>
                      <a:pt x="0" y="15"/>
                      <a:pt x="0" y="34"/>
                    </a:cubicBez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98"/>
              <p:cNvSpPr>
                <a:spLocks noEditPoints="1"/>
              </p:cNvSpPr>
              <p:nvPr/>
            </p:nvSpPr>
            <p:spPr bwMode="auto">
              <a:xfrm>
                <a:off x="1256798" y="5361618"/>
                <a:ext cx="124779" cy="319288"/>
              </a:xfrm>
              <a:custGeom>
                <a:avLst/>
                <a:gdLst>
                  <a:gd name="T0" fmla="*/ 0 w 90"/>
                  <a:gd name="T1" fmla="*/ 215 h 229"/>
                  <a:gd name="T2" fmla="*/ 15 w 90"/>
                  <a:gd name="T3" fmla="*/ 229 h 229"/>
                  <a:gd name="T4" fmla="*/ 76 w 90"/>
                  <a:gd name="T5" fmla="*/ 229 h 229"/>
                  <a:gd name="T6" fmla="*/ 90 w 90"/>
                  <a:gd name="T7" fmla="*/ 215 h 229"/>
                  <a:gd name="T8" fmla="*/ 76 w 90"/>
                  <a:gd name="T9" fmla="*/ 201 h 229"/>
                  <a:gd name="T10" fmla="*/ 15 w 90"/>
                  <a:gd name="T11" fmla="*/ 201 h 229"/>
                  <a:gd name="T12" fmla="*/ 0 w 90"/>
                  <a:gd name="T13" fmla="*/ 215 h 229"/>
                  <a:gd name="T14" fmla="*/ 0 w 90"/>
                  <a:gd name="T15" fmla="*/ 148 h 229"/>
                  <a:gd name="T16" fmla="*/ 15 w 90"/>
                  <a:gd name="T17" fmla="*/ 162 h 229"/>
                  <a:gd name="T18" fmla="*/ 76 w 90"/>
                  <a:gd name="T19" fmla="*/ 162 h 229"/>
                  <a:gd name="T20" fmla="*/ 90 w 90"/>
                  <a:gd name="T21" fmla="*/ 148 h 229"/>
                  <a:gd name="T22" fmla="*/ 76 w 90"/>
                  <a:gd name="T23" fmla="*/ 134 h 229"/>
                  <a:gd name="T24" fmla="*/ 15 w 90"/>
                  <a:gd name="T25" fmla="*/ 134 h 229"/>
                  <a:gd name="T26" fmla="*/ 0 w 90"/>
                  <a:gd name="T27" fmla="*/ 148 h 229"/>
                  <a:gd name="T28" fmla="*/ 0 w 90"/>
                  <a:gd name="T29" fmla="*/ 81 h 229"/>
                  <a:gd name="T30" fmla="*/ 15 w 90"/>
                  <a:gd name="T31" fmla="*/ 95 h 229"/>
                  <a:gd name="T32" fmla="*/ 76 w 90"/>
                  <a:gd name="T33" fmla="*/ 95 h 229"/>
                  <a:gd name="T34" fmla="*/ 90 w 90"/>
                  <a:gd name="T35" fmla="*/ 81 h 229"/>
                  <a:gd name="T36" fmla="*/ 76 w 90"/>
                  <a:gd name="T37" fmla="*/ 67 h 229"/>
                  <a:gd name="T38" fmla="*/ 15 w 90"/>
                  <a:gd name="T39" fmla="*/ 67 h 229"/>
                  <a:gd name="T40" fmla="*/ 0 w 90"/>
                  <a:gd name="T41" fmla="*/ 81 h 229"/>
                  <a:gd name="T42" fmla="*/ 0 w 90"/>
                  <a:gd name="T43" fmla="*/ 14 h 229"/>
                  <a:gd name="T44" fmla="*/ 15 w 90"/>
                  <a:gd name="T45" fmla="*/ 28 h 229"/>
                  <a:gd name="T46" fmla="*/ 76 w 90"/>
                  <a:gd name="T47" fmla="*/ 28 h 229"/>
                  <a:gd name="T48" fmla="*/ 90 w 90"/>
                  <a:gd name="T49" fmla="*/ 14 h 229"/>
                  <a:gd name="T50" fmla="*/ 76 w 90"/>
                  <a:gd name="T51" fmla="*/ 0 h 229"/>
                  <a:gd name="T52" fmla="*/ 15 w 90"/>
                  <a:gd name="T53" fmla="*/ 0 h 229"/>
                  <a:gd name="T54" fmla="*/ 0 w 90"/>
                  <a:gd name="T55" fmla="*/ 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229">
                    <a:moveTo>
                      <a:pt x="0" y="215"/>
                    </a:moveTo>
                    <a:cubicBezTo>
                      <a:pt x="0" y="223"/>
                      <a:pt x="7" y="229"/>
                      <a:pt x="15" y="229"/>
                    </a:cubicBezTo>
                    <a:cubicBezTo>
                      <a:pt x="76" y="229"/>
                      <a:pt x="76" y="229"/>
                      <a:pt x="76" y="229"/>
                    </a:cubicBezTo>
                    <a:cubicBezTo>
                      <a:pt x="84" y="229"/>
                      <a:pt x="90" y="223"/>
                      <a:pt x="90" y="215"/>
                    </a:cubicBezTo>
                    <a:cubicBezTo>
                      <a:pt x="90" y="207"/>
                      <a:pt x="84" y="201"/>
                      <a:pt x="76" y="201"/>
                    </a:cubicBezTo>
                    <a:cubicBezTo>
                      <a:pt x="15" y="201"/>
                      <a:pt x="15" y="201"/>
                      <a:pt x="15" y="201"/>
                    </a:cubicBezTo>
                    <a:cubicBezTo>
                      <a:pt x="7" y="201"/>
                      <a:pt x="0" y="207"/>
                      <a:pt x="0" y="215"/>
                    </a:cubicBezTo>
                    <a:close/>
                    <a:moveTo>
                      <a:pt x="0" y="148"/>
                    </a:moveTo>
                    <a:cubicBezTo>
                      <a:pt x="0" y="156"/>
                      <a:pt x="7" y="162"/>
                      <a:pt x="15" y="162"/>
                    </a:cubicBezTo>
                    <a:cubicBezTo>
                      <a:pt x="76" y="162"/>
                      <a:pt x="76" y="162"/>
                      <a:pt x="76" y="162"/>
                    </a:cubicBezTo>
                    <a:cubicBezTo>
                      <a:pt x="84" y="162"/>
                      <a:pt x="90" y="156"/>
                      <a:pt x="90" y="148"/>
                    </a:cubicBezTo>
                    <a:cubicBezTo>
                      <a:pt x="90" y="140"/>
                      <a:pt x="84" y="134"/>
                      <a:pt x="76" y="134"/>
                    </a:cubicBezTo>
                    <a:cubicBezTo>
                      <a:pt x="15" y="134"/>
                      <a:pt x="15" y="134"/>
                      <a:pt x="15" y="134"/>
                    </a:cubicBezTo>
                    <a:cubicBezTo>
                      <a:pt x="7" y="134"/>
                      <a:pt x="0" y="140"/>
                      <a:pt x="0" y="148"/>
                    </a:cubicBezTo>
                    <a:close/>
                    <a:moveTo>
                      <a:pt x="0" y="81"/>
                    </a:moveTo>
                    <a:cubicBezTo>
                      <a:pt x="0" y="89"/>
                      <a:pt x="7" y="95"/>
                      <a:pt x="15" y="95"/>
                    </a:cubicBezTo>
                    <a:cubicBezTo>
                      <a:pt x="76" y="95"/>
                      <a:pt x="76" y="95"/>
                      <a:pt x="76" y="95"/>
                    </a:cubicBezTo>
                    <a:cubicBezTo>
                      <a:pt x="84" y="95"/>
                      <a:pt x="90" y="89"/>
                      <a:pt x="90" y="81"/>
                    </a:cubicBezTo>
                    <a:cubicBezTo>
                      <a:pt x="90" y="73"/>
                      <a:pt x="84" y="67"/>
                      <a:pt x="76" y="67"/>
                    </a:cubicBezTo>
                    <a:cubicBezTo>
                      <a:pt x="15" y="67"/>
                      <a:pt x="15" y="67"/>
                      <a:pt x="15" y="67"/>
                    </a:cubicBezTo>
                    <a:cubicBezTo>
                      <a:pt x="7" y="67"/>
                      <a:pt x="0" y="73"/>
                      <a:pt x="0" y="81"/>
                    </a:cubicBezTo>
                    <a:close/>
                    <a:moveTo>
                      <a:pt x="0" y="14"/>
                    </a:moveTo>
                    <a:cubicBezTo>
                      <a:pt x="0" y="22"/>
                      <a:pt x="7" y="28"/>
                      <a:pt x="15" y="28"/>
                    </a:cubicBezTo>
                    <a:cubicBezTo>
                      <a:pt x="76" y="28"/>
                      <a:pt x="76" y="28"/>
                      <a:pt x="76" y="28"/>
                    </a:cubicBezTo>
                    <a:cubicBezTo>
                      <a:pt x="84" y="28"/>
                      <a:pt x="90" y="22"/>
                      <a:pt x="90" y="14"/>
                    </a:cubicBezTo>
                    <a:cubicBezTo>
                      <a:pt x="90" y="6"/>
                      <a:pt x="84" y="0"/>
                      <a:pt x="76" y="0"/>
                    </a:cubicBezTo>
                    <a:cubicBezTo>
                      <a:pt x="15" y="0"/>
                      <a:pt x="15" y="0"/>
                      <a:pt x="15" y="0"/>
                    </a:cubicBezTo>
                    <a:cubicBezTo>
                      <a:pt x="7" y="0"/>
                      <a:pt x="0" y="6"/>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99"/>
              <p:cNvSpPr>
                <a:spLocks/>
              </p:cNvSpPr>
              <p:nvPr/>
            </p:nvSpPr>
            <p:spPr bwMode="auto">
              <a:xfrm>
                <a:off x="1516142" y="5367734"/>
                <a:ext cx="237325" cy="23244"/>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0" name="Freeform 100"/>
              <p:cNvSpPr>
                <a:spLocks/>
              </p:cNvSpPr>
              <p:nvPr/>
            </p:nvSpPr>
            <p:spPr bwMode="auto">
              <a:xfrm>
                <a:off x="1516142" y="5444804"/>
                <a:ext cx="237325" cy="22020"/>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84" y="2651419"/>
              <a:ext cx="1795371" cy="2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Snip Same Side Corner Rectangle 12"/>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Reference</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417471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20" name="Group 19"/>
          <p:cNvGrpSpPr/>
          <p:nvPr userDrawn="1"/>
        </p:nvGrpSpPr>
        <p:grpSpPr>
          <a:xfrm>
            <a:off x="10425128" y="1515128"/>
            <a:ext cx="1766872" cy="1764161"/>
            <a:chOff x="7376802" y="1307047"/>
            <a:chExt cx="1766872" cy="1764161"/>
          </a:xfrm>
        </p:grpSpPr>
        <p:grpSp>
          <p:nvGrpSpPr>
            <p:cNvPr id="21" name="Group 20"/>
            <p:cNvGrpSpPr/>
            <p:nvPr/>
          </p:nvGrpSpPr>
          <p:grpSpPr>
            <a:xfrm>
              <a:off x="7633294" y="1307047"/>
              <a:ext cx="1097543" cy="1463196"/>
              <a:chOff x="431801" y="4117975"/>
              <a:chExt cx="561975" cy="725488"/>
            </a:xfrm>
          </p:grpSpPr>
          <p:sp>
            <p:nvSpPr>
              <p:cNvPr id="2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2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4" name="Rectangle 13"/>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j-ea"/>
                <a:cs typeface="Arial" panose="020B0604020202020204" pitchFamily="34" charset="0"/>
              </a:rPr>
              <a:t>Summary</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532504213"/>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grpSp>
        <p:nvGrpSpPr>
          <p:cNvPr id="30" name="Group 29"/>
          <p:cNvGrpSpPr/>
          <p:nvPr userDrawn="1"/>
        </p:nvGrpSpPr>
        <p:grpSpPr>
          <a:xfrm>
            <a:off x="10425128" y="1515128"/>
            <a:ext cx="1766872" cy="1764161"/>
            <a:chOff x="7376802" y="1307047"/>
            <a:chExt cx="1766872" cy="1764161"/>
          </a:xfrm>
        </p:grpSpPr>
        <p:grpSp>
          <p:nvGrpSpPr>
            <p:cNvPr id="31" name="Group 30"/>
            <p:cNvGrpSpPr/>
            <p:nvPr/>
          </p:nvGrpSpPr>
          <p:grpSpPr>
            <a:xfrm>
              <a:off x="7633294" y="1307047"/>
              <a:ext cx="1097543" cy="1463196"/>
              <a:chOff x="431801" y="4117975"/>
              <a:chExt cx="561975" cy="725488"/>
            </a:xfrm>
          </p:grpSpPr>
          <p:sp>
            <p:nvSpPr>
              <p:cNvPr id="3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3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Summary</a:t>
            </a:r>
          </a:p>
        </p:txBody>
      </p:sp>
      <p:sp>
        <p:nvSpPr>
          <p:cNvPr id="13" name="Rectangle 1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4"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569128242"/>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34235"/>
            <a:ext cx="12192000" cy="5123765"/>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93841"/>
          <a:stretch/>
        </p:blipFill>
        <p:spPr>
          <a:xfrm>
            <a:off x="1525" y="3668116"/>
            <a:ext cx="12190476" cy="97164"/>
          </a:xfrm>
          <a:prstGeom prst="rect">
            <a:avLst/>
          </a:prstGeom>
        </p:spPr>
      </p:pic>
      <p:sp>
        <p:nvSpPr>
          <p:cNvPr id="12" name="Rectangle 11"/>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17"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3674231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2" descr="C:\Users\Studio Spare\Desktop\488083367_super_template1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857" t="6331" r="30241" b="37185"/>
          <a:stretch/>
        </p:blipFill>
        <p:spPr bwMode="auto">
          <a:xfrm flipH="1">
            <a:off x="0" y="-1588"/>
            <a:ext cx="12187238"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rot="10800000" flipH="1" flipV="1">
            <a:off x="0" y="38100"/>
            <a:ext cx="12187238" cy="6859588"/>
          </a:xfrm>
          <a:prstGeom prst="rect">
            <a:avLst/>
          </a:prstGeom>
          <a:gradFill flip="none" rotWithShape="1">
            <a:gsLst>
              <a:gs pos="0">
                <a:schemeClr val="bg1">
                  <a:alpha val="0"/>
                </a:schemeClr>
              </a:gs>
              <a:gs pos="50000">
                <a:srgbClr val="FFFFFF">
                  <a:alpha val="0"/>
                </a:srgbClr>
              </a:gs>
              <a:gs pos="100000">
                <a:schemeClr val="tx1">
                  <a:alpha val="4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nnectivity_gree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4689" y="3548539"/>
            <a:ext cx="732159" cy="1141623"/>
          </a:xfrm>
          <a:prstGeom prst="rect">
            <a:avLst/>
          </a:prstGeom>
        </p:spPr>
      </p:pic>
      <p:pic>
        <p:nvPicPr>
          <p:cNvPr id="5" name="Picture 4" descr="Simplicity_green.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7434" y="3467894"/>
            <a:ext cx="572379" cy="890367"/>
          </a:xfrm>
          <a:prstGeom prst="rect">
            <a:avLst/>
          </a:prstGeom>
        </p:spPr>
      </p:pic>
      <p:pic>
        <p:nvPicPr>
          <p:cNvPr id="6" name="Picture 5" descr="Velocity_green.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05797" y="4329942"/>
            <a:ext cx="370201" cy="576319"/>
          </a:xfrm>
          <a:prstGeom prst="rect">
            <a:avLst/>
          </a:prstGeom>
        </p:spPr>
      </p:pic>
      <p:sp>
        <p:nvSpPr>
          <p:cNvPr id="10"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3" name="Rectangle 12"/>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237413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849" r="9526" b="22077"/>
          <a:stretch/>
        </p:blipFill>
        <p:spPr>
          <a:xfrm>
            <a:off x="-49875" y="0"/>
            <a:ext cx="12237113" cy="6859588"/>
          </a:xfrm>
          <a:prstGeom prst="rect">
            <a:avLst/>
          </a:prstGeom>
        </p:spPr>
      </p:pic>
      <p:sp>
        <p:nvSpPr>
          <p:cNvPr id="11" name="Rectangle 10"/>
          <p:cNvSpPr/>
          <p:nvPr userDrawn="1"/>
        </p:nvSpPr>
        <p:spPr>
          <a:xfrm>
            <a:off x="794" y="0"/>
            <a:ext cx="12187238" cy="6859588"/>
          </a:xfrm>
          <a:prstGeom prst="rect">
            <a:avLst/>
          </a:prstGeom>
          <a:gradFill flip="none" rotWithShape="1">
            <a:gsLst>
              <a:gs pos="0">
                <a:schemeClr val="bg1">
                  <a:alpha val="0"/>
                </a:schemeClr>
              </a:gs>
              <a:gs pos="51000">
                <a:srgbClr val="FFFFFF">
                  <a:alpha val="0"/>
                </a:srgbClr>
              </a:gs>
              <a:gs pos="100000">
                <a:schemeClr val="tx1">
                  <a:alpha val="6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ransformatio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92104" y="311568"/>
            <a:ext cx="712567" cy="1111342"/>
          </a:xfrm>
          <a:prstGeom prst="rect">
            <a:avLst/>
          </a:prstGeom>
        </p:spPr>
      </p:pic>
      <p:pic>
        <p:nvPicPr>
          <p:cNvPr id="14" name="Picture 13" descr="Velocity_yellow.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984" y="1828713"/>
            <a:ext cx="501016" cy="779970"/>
          </a:xfrm>
          <a:prstGeom prst="rect">
            <a:avLst/>
          </a:prstGeom>
        </p:spPr>
      </p:pic>
      <p:sp>
        <p:nvSpPr>
          <p:cNvPr id="16"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9" name="Rectangle 18"/>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1323726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grpSp>
        <p:nvGrpSpPr>
          <p:cNvPr id="14" name="Group 13"/>
          <p:cNvGrpSpPr/>
          <p:nvPr userDrawn="1"/>
        </p:nvGrpSpPr>
        <p:grpSpPr>
          <a:xfrm>
            <a:off x="10011277" y="1307047"/>
            <a:ext cx="1947300" cy="1693309"/>
            <a:chOff x="7196318" y="2301786"/>
            <a:chExt cx="889083" cy="773118"/>
          </a:xfrm>
        </p:grpSpPr>
        <p:pic>
          <p:nvPicPr>
            <p:cNvPr id="1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p:cNvGrpSpPr/>
            <p:nvPr/>
          </p:nvGrpSpPr>
          <p:grpSpPr>
            <a:xfrm>
              <a:off x="7402731" y="2301786"/>
              <a:ext cx="543219" cy="620422"/>
              <a:chOff x="1420813" y="2441576"/>
              <a:chExt cx="614362" cy="701675"/>
            </a:xfrm>
          </p:grpSpPr>
          <p:sp>
            <p:nvSpPr>
              <p:cNvPr id="28"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9"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0"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20" name="Snip Same Side Corner Rectangle 19"/>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Objectives</a:t>
            </a:r>
          </a:p>
        </p:txBody>
      </p:sp>
      <p:sp>
        <p:nvSpPr>
          <p:cNvPr id="18" name="Rectangle 17"/>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course, you will be able to:</a:t>
            </a:r>
          </a:p>
        </p:txBody>
      </p: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9" name="Text Placeholder 4"/>
          <p:cNvSpPr>
            <a:spLocks noGrp="1"/>
          </p:cNvSpPr>
          <p:nvPr>
            <p:ph type="body" sz="quarter" idx="10"/>
          </p:nvPr>
        </p:nvSpPr>
        <p:spPr>
          <a:xfrm>
            <a:off x="262705" y="1512202"/>
            <a:ext cx="9808395"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Tree>
    <p:extLst>
      <p:ext uri="{BB962C8B-B14F-4D97-AF65-F5344CB8AC3E}">
        <p14:creationId xmlns:p14="http://schemas.microsoft.com/office/powerpoint/2010/main" val="309826214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Snip Same Side Corner Rectangle 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3" name="Rectangle 3"/>
          <p:cNvSpPr txBox="1">
            <a:spLocks noChangeArrowheads="1"/>
          </p:cNvSpPr>
          <p:nvPr userDrawn="1"/>
        </p:nvSpPr>
        <p:spPr>
          <a:xfrm>
            <a:off x="200374" y="1140880"/>
            <a:ext cx="11403719" cy="52342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200" b="1" dirty="0">
                <a:solidFill>
                  <a:schemeClr val="tx2">
                    <a:lumMod val="75000"/>
                  </a:schemeClr>
                </a:solidFill>
                <a:cs typeface="Arial" panose="020B0604020202020204" pitchFamily="34" charset="0"/>
              </a:rPr>
              <a:t>For a successful class, please: </a:t>
            </a:r>
          </a:p>
          <a:p>
            <a:endParaRPr lang="en-US" altLang="en-US" sz="2000" b="1" dirty="0">
              <a:solidFill>
                <a:schemeClr val="tx2">
                  <a:lumMod val="75000"/>
                </a:schemeClr>
              </a:solidFill>
              <a:cs typeface="Arial" panose="020B0604020202020204" pitchFamily="34" charset="0"/>
            </a:endParaRPr>
          </a:p>
          <a:p>
            <a:pPr lvl="1"/>
            <a:r>
              <a:rPr lang="en-US" altLang="en-US" sz="2000" dirty="0">
                <a:solidFill>
                  <a:schemeClr val="tx2">
                    <a:lumMod val="75000"/>
                  </a:schemeClr>
                </a:solidFill>
                <a:cs typeface="Arial" panose="020B0604020202020204" pitchFamily="34" charset="0"/>
              </a:rPr>
              <a:t>Arrive on time</a:t>
            </a:r>
          </a:p>
          <a:p>
            <a:pPr lvl="1"/>
            <a:r>
              <a:rPr lang="en-US" altLang="en-US" sz="2000" dirty="0">
                <a:solidFill>
                  <a:schemeClr val="tx2">
                    <a:lumMod val="75000"/>
                  </a:schemeClr>
                </a:solidFill>
                <a:cs typeface="Arial" panose="020B0604020202020204" pitchFamily="34" charset="0"/>
              </a:rPr>
              <a:t>Turn all cell phones off</a:t>
            </a:r>
          </a:p>
          <a:p>
            <a:pPr lvl="1"/>
            <a:r>
              <a:rPr lang="en-US" altLang="en-US" sz="2000" dirty="0">
                <a:solidFill>
                  <a:schemeClr val="tx2">
                    <a:lumMod val="75000"/>
                  </a:schemeClr>
                </a:solidFill>
                <a:cs typeface="Arial" panose="020B0604020202020204" pitchFamily="34" charset="0"/>
              </a:rPr>
              <a:t>Wear business formal attire</a:t>
            </a:r>
          </a:p>
          <a:p>
            <a:pPr lvl="1"/>
            <a:r>
              <a:rPr lang="en-US" altLang="en-US" sz="2000" dirty="0">
                <a:solidFill>
                  <a:schemeClr val="tx2">
                    <a:lumMod val="75000"/>
                  </a:schemeClr>
                </a:solidFill>
                <a:cs typeface="Arial" panose="020B0604020202020204" pitchFamily="34" charset="0"/>
              </a:rPr>
              <a:t>Assist your colleagues; show respect to all individuals regardless of their skill and knowledge level</a:t>
            </a:r>
          </a:p>
          <a:p>
            <a:pPr lvl="1"/>
            <a:r>
              <a:rPr lang="en-US" altLang="en-US" sz="2000" dirty="0">
                <a:solidFill>
                  <a:schemeClr val="tx2">
                    <a:lumMod val="75000"/>
                  </a:schemeClr>
                </a:solidFill>
                <a:cs typeface="Arial" panose="020B0604020202020204" pitchFamily="34" charset="0"/>
              </a:rPr>
              <a:t>Do not use class time to surf the net, check e-mail, or use instant messaging</a:t>
            </a:r>
          </a:p>
          <a:p>
            <a:pPr lvl="1"/>
            <a:r>
              <a:rPr lang="en-US" altLang="en-US" sz="2000" dirty="0">
                <a:solidFill>
                  <a:schemeClr val="tx2">
                    <a:lumMod val="75000"/>
                  </a:schemeClr>
                </a:solidFill>
                <a:cs typeface="Arial" panose="020B0604020202020204" pitchFamily="34" charset="0"/>
              </a:rPr>
              <a:t>Adhere to attendance policy as directed by your local training coordinator</a:t>
            </a:r>
          </a:p>
        </p:txBody>
      </p:sp>
      <p:sp>
        <p:nvSpPr>
          <p:cNvPr id="7" name="TextBox 6"/>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Ground Rules</a:t>
            </a:r>
          </a:p>
        </p:txBody>
      </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56261736"/>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5" name="Group 14"/>
          <p:cNvGrpSpPr/>
          <p:nvPr userDrawn="1"/>
        </p:nvGrpSpPr>
        <p:grpSpPr>
          <a:xfrm>
            <a:off x="10011277" y="1307047"/>
            <a:ext cx="1947300" cy="1693309"/>
            <a:chOff x="7196318" y="2301786"/>
            <a:chExt cx="889083" cy="773118"/>
          </a:xfrm>
        </p:grpSpPr>
        <p:pic>
          <p:nvPicPr>
            <p:cNvPr id="18"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9"/>
            <p:cNvGrpSpPr/>
            <p:nvPr/>
          </p:nvGrpSpPr>
          <p:grpSpPr>
            <a:xfrm>
              <a:off x="7402731" y="2301786"/>
              <a:ext cx="543219" cy="620422"/>
              <a:chOff x="1420813" y="2441576"/>
              <a:chExt cx="614362" cy="701675"/>
            </a:xfrm>
          </p:grpSpPr>
          <p:sp>
            <p:nvSpPr>
              <p:cNvPr id="21"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2"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3"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3" name="Rectangle 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module, you will be able to:</a:t>
            </a:r>
          </a:p>
        </p:txBody>
      </p:sp>
      <p:sp>
        <p:nvSpPr>
          <p:cNvPr id="16" name="Text Placeholder 4"/>
          <p:cNvSpPr>
            <a:spLocks noGrp="1"/>
          </p:cNvSpPr>
          <p:nvPr>
            <p:ph type="body" sz="quarter" idx="10"/>
          </p:nvPr>
        </p:nvSpPr>
        <p:spPr>
          <a:xfrm>
            <a:off x="262705" y="1512202"/>
            <a:ext cx="9692772"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9" name="TextBox 18"/>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n-ea"/>
                <a:cs typeface="Arial" panose="020B0604020202020204" pitchFamily="34" charset="0"/>
              </a:rPr>
              <a:t>Objectives</a:t>
            </a:r>
            <a:endParaRPr lang="en-US" sz="4000" b="1" kern="1200" baseline="0" dirty="0">
              <a:solidFill>
                <a:schemeClr val="tx2">
                  <a:lumMod val="75000"/>
                </a:schemeClr>
              </a:solidFill>
              <a:latin typeface="+mn-lt"/>
              <a:ea typeface="+mj-ea"/>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317388779"/>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34836" y="325103"/>
            <a:ext cx="12192000" cy="567783"/>
          </a:xfrm>
          <a:prstGeom prst="rect">
            <a:avLst/>
          </a:prstGeom>
          <a:noFill/>
        </p:spPr>
        <p:txBody>
          <a:bodyPr/>
          <a:lstStyle>
            <a:lvl1pPr>
              <a:defRPr lang="en-CA" sz="4000" b="1" dirty="0">
                <a:solidFill>
                  <a:schemeClr val="tx2">
                    <a:lumMod val="75000"/>
                  </a:schemeClr>
                </a:solidFill>
                <a:latin typeface="+mn-lt"/>
                <a:cs typeface="Arial" panose="020B0604020202020204" pitchFamily="34" charset="0"/>
              </a:defRPr>
            </a:lvl1pPr>
          </a:lstStyle>
          <a:p>
            <a:pPr marL="0" lvl="0"/>
            <a:r>
              <a:rPr lang="en-US" dirty="0"/>
              <a:t>General</a:t>
            </a:r>
            <a:endParaRPr lang="en-CA" dirty="0"/>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25427649"/>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024181"/>
      </p:ext>
    </p:extLst>
  </p:cSld>
  <p:clrMap bg1="lt1" tx1="dk1" bg2="lt2" tx2="dk2" accent1="accent1" accent2="accent2" accent3="accent3" accent4="accent4" accent5="accent5" accent6="accent6" hlink="hlink" folHlink="folHlink"/>
  <p:sldLayoutIdLst>
    <p:sldLayoutId id="2147483686" r:id="rId1"/>
    <p:sldLayoutId id="2147483716" r:id="rId2"/>
    <p:sldLayoutId id="2147483738" r:id="rId3"/>
    <p:sldLayoutId id="2147483739" r:id="rId4"/>
    <p:sldLayoutId id="2147483740" r:id="rId5"/>
    <p:sldLayoutId id="2147483734" r:id="rId6"/>
    <p:sldLayoutId id="2147483726" r:id="rId7"/>
    <p:sldLayoutId id="2147483720" r:id="rId8"/>
    <p:sldLayoutId id="2147483704" r:id="rId9"/>
    <p:sldLayoutId id="2147483688" r:id="rId10"/>
    <p:sldLayoutId id="2147483741" r:id="rId11"/>
    <p:sldLayoutId id="2147483687" r:id="rId12"/>
    <p:sldLayoutId id="2147483742" r:id="rId13"/>
    <p:sldLayoutId id="2147483708" r:id="rId14"/>
    <p:sldLayoutId id="2147483711" r:id="rId15"/>
    <p:sldLayoutId id="2147483709" r:id="rId16"/>
    <p:sldLayoutId id="2147483710" r:id="rId17"/>
    <p:sldLayoutId id="2147483723" r:id="rId18"/>
    <p:sldLayoutId id="2147483724" r:id="rId19"/>
    <p:sldLayoutId id="2147483725" r:id="rId20"/>
    <p:sldLayoutId id="2147483721" r:id="rId21"/>
    <p:sldLayoutId id="214748373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814" y="1776505"/>
            <a:ext cx="8788729" cy="707886"/>
          </a:xfrm>
          <a:prstGeom prst="rect">
            <a:avLst/>
          </a:prstGeom>
          <a:noFill/>
        </p:spPr>
        <p:txBody>
          <a:bodyPr wrap="square" rtlCol="0">
            <a:spAutoFit/>
          </a:bodyPr>
          <a:lstStyle/>
          <a:p>
            <a:r>
              <a:rPr lang="en-US" sz="4000" dirty="0">
                <a:solidFill>
                  <a:schemeClr val="bg1"/>
                </a:solidFill>
              </a:rPr>
              <a:t>Module 4: Advance Git Commands </a:t>
            </a:r>
          </a:p>
        </p:txBody>
      </p:sp>
    </p:spTree>
    <p:extLst>
      <p:ext uri="{BB962C8B-B14F-4D97-AF65-F5344CB8AC3E}">
        <p14:creationId xmlns:p14="http://schemas.microsoft.com/office/powerpoint/2010/main" val="1748745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Scenario</a:t>
            </a:r>
          </a:p>
        </p:txBody>
      </p:sp>
      <p:sp>
        <p:nvSpPr>
          <p:cNvPr id="3" name="Title 2"/>
          <p:cNvSpPr>
            <a:spLocks noGrp="1"/>
          </p:cNvSpPr>
          <p:nvPr>
            <p:ph type="title"/>
          </p:nvPr>
        </p:nvSpPr>
        <p:spPr/>
        <p:txBody>
          <a:bodyPr/>
          <a:lstStyle/>
          <a:p>
            <a:r>
              <a:rPr lang="en-US" dirty="0"/>
              <a:t>Merging &amp; Branching (1)</a:t>
            </a:r>
          </a:p>
        </p:txBody>
      </p:sp>
      <p:sp>
        <p:nvSpPr>
          <p:cNvPr id="4" name="Content Placeholder 3"/>
          <p:cNvSpPr>
            <a:spLocks noGrp="1"/>
          </p:cNvSpPr>
          <p:nvPr>
            <p:ph sz="quarter" idx="11"/>
          </p:nvPr>
        </p:nvSpPr>
        <p:spPr>
          <a:xfrm>
            <a:off x="214781" y="1568947"/>
            <a:ext cx="11334824" cy="741758"/>
          </a:xfrm>
        </p:spPr>
        <p:txBody>
          <a:bodyPr/>
          <a:lstStyle/>
          <a:p>
            <a:pPr marL="0" indent="0">
              <a:buNone/>
            </a:pPr>
            <a:r>
              <a:rPr lang="en-US" dirty="0"/>
              <a:t>Alex developed some code in his local branch. He wants to merged the changes to an another branch. He wants to keep the Git branch history during a pull request, even after merging his local branch with another.</a:t>
            </a:r>
          </a:p>
          <a:p>
            <a:endParaRPr lang="en-US" dirty="0"/>
          </a:p>
        </p:txBody>
      </p:sp>
      <p:sp>
        <p:nvSpPr>
          <p:cNvPr id="6" name="Rectangle 5"/>
          <p:cNvSpPr/>
          <p:nvPr/>
        </p:nvSpPr>
        <p:spPr>
          <a:xfrm>
            <a:off x="214781" y="2506059"/>
            <a:ext cx="10639839" cy="1144929"/>
          </a:xfrm>
          <a:prstGeom prst="rect">
            <a:avLst/>
          </a:prstGeom>
        </p:spPr>
        <p:txBody>
          <a:bodyPr wrap="square">
            <a:spAutoFit/>
          </a:bodyPr>
          <a:lstStyle/>
          <a:p>
            <a:pPr lvl="0">
              <a:lnSpc>
                <a:spcPct val="90000"/>
              </a:lnSpc>
              <a:spcBef>
                <a:spcPts val="1000"/>
              </a:spcBef>
            </a:pPr>
            <a:r>
              <a:rPr lang="en-US" dirty="0">
                <a:solidFill>
                  <a:srgbClr val="44546A">
                    <a:lumMod val="75000"/>
                  </a:srgbClr>
                </a:solidFill>
              </a:rPr>
              <a:t>Merge command joins two or more development histories together. To merge the histories together, go to the branch to which you need to merge and use the following command:</a:t>
            </a:r>
          </a:p>
          <a:p>
            <a:endParaRPr lang="en-US" dirty="0">
              <a:solidFill>
                <a:schemeClr val="tx2">
                  <a:lumMod val="75000"/>
                </a:schemeClr>
              </a:solidFill>
            </a:endParaRPr>
          </a:p>
          <a:p>
            <a:endParaRPr lang="en-US" dirty="0">
              <a:solidFill>
                <a:schemeClr val="tx2">
                  <a:lumMod val="75000"/>
                </a:schemeClr>
              </a:solidFill>
            </a:endParaRPr>
          </a:p>
        </p:txBody>
      </p:sp>
      <p:sp>
        <p:nvSpPr>
          <p:cNvPr id="7" name="Rectangle 6"/>
          <p:cNvSpPr/>
          <p:nvPr/>
        </p:nvSpPr>
        <p:spPr>
          <a:xfrm>
            <a:off x="221450" y="4700874"/>
            <a:ext cx="3685234" cy="6463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merge --no-</a:t>
            </a:r>
            <a:r>
              <a:rPr lang="en-US" dirty="0" err="1">
                <a:solidFill>
                  <a:schemeClr val="tx2">
                    <a:lumMod val="75000"/>
                  </a:schemeClr>
                </a:solidFill>
              </a:rPr>
              <a:t>ff</a:t>
            </a:r>
            <a:endParaRPr lang="en-US" dirty="0">
              <a:solidFill>
                <a:schemeClr val="tx2">
                  <a:lumMod val="75000"/>
                </a:schemeClr>
              </a:solidFill>
            </a:endParaRPr>
          </a:p>
          <a:p>
            <a:r>
              <a:rPr lang="en-US" dirty="0" err="1">
                <a:solidFill>
                  <a:schemeClr val="tx2">
                    <a:lumMod val="75000"/>
                  </a:schemeClr>
                </a:solidFill>
              </a:rPr>
              <a:t>git</a:t>
            </a:r>
            <a:r>
              <a:rPr lang="en-US" dirty="0">
                <a:solidFill>
                  <a:schemeClr val="tx2">
                    <a:lumMod val="75000"/>
                  </a:schemeClr>
                </a:solidFill>
              </a:rPr>
              <a:t> merge --no-</a:t>
            </a:r>
            <a:r>
              <a:rPr lang="en-US" dirty="0" err="1">
                <a:solidFill>
                  <a:schemeClr val="tx2">
                    <a:lumMod val="75000"/>
                  </a:schemeClr>
                </a:solidFill>
              </a:rPr>
              <a:t>ff</a:t>
            </a:r>
            <a:r>
              <a:rPr lang="en-US" dirty="0">
                <a:solidFill>
                  <a:schemeClr val="tx2">
                    <a:lumMod val="75000"/>
                  </a:schemeClr>
                </a:solidFill>
              </a:rPr>
              <a:t> some-branch-name.</a:t>
            </a:r>
            <a:endParaRPr lang="en-US" altLang="en-US" dirty="0">
              <a:solidFill>
                <a:schemeClr val="tx2">
                  <a:lumMod val="75000"/>
                </a:schemeClr>
              </a:solidFill>
            </a:endParaRPr>
          </a:p>
        </p:txBody>
      </p:sp>
      <p:pic>
        <p:nvPicPr>
          <p:cNvPr id="8" name="Picture 7" descr="git-merge-no-f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0956" y="2868154"/>
            <a:ext cx="5189396" cy="2642907"/>
          </a:xfrm>
          <a:prstGeom prst="rect">
            <a:avLst/>
          </a:prstGeom>
          <a:noFill/>
          <a:ln>
            <a:noFill/>
          </a:ln>
        </p:spPr>
      </p:pic>
      <p:sp>
        <p:nvSpPr>
          <p:cNvPr id="9" name="Rectangle 8"/>
          <p:cNvSpPr/>
          <p:nvPr/>
        </p:nvSpPr>
        <p:spPr>
          <a:xfrm>
            <a:off x="1187774" y="5689163"/>
            <a:ext cx="9886121" cy="646331"/>
          </a:xfrm>
          <a:prstGeom prst="rect">
            <a:avLst/>
          </a:prstGeom>
          <a:solidFill>
            <a:schemeClr val="accent4">
              <a:lumMod val="40000"/>
              <a:lumOff val="60000"/>
            </a:schemeClr>
          </a:solidFill>
        </p:spPr>
        <p:txBody>
          <a:bodyPr wrap="square">
            <a:spAutoFit/>
          </a:bodyPr>
          <a:lstStyle/>
          <a:p>
            <a:pPr algn="ctr"/>
            <a:r>
              <a:rPr lang="en-US" dirty="0">
                <a:solidFill>
                  <a:schemeClr val="tx2">
                    <a:lumMod val="75000"/>
                  </a:schemeClr>
                </a:solidFill>
                <a:cs typeface="Arial" panose="020B0604020202020204" pitchFamily="34" charset="0"/>
              </a:rPr>
              <a:t>Alex needs to remember the branch structure after a local merge which is difficult. </a:t>
            </a:r>
          </a:p>
          <a:p>
            <a:pPr algn="ctr"/>
            <a:r>
              <a:rPr lang="en-US" dirty="0">
                <a:solidFill>
                  <a:schemeClr val="tx2">
                    <a:lumMod val="75000"/>
                  </a:schemeClr>
                </a:solidFill>
                <a:cs typeface="Arial" panose="020B0604020202020204" pitchFamily="34" charset="0"/>
              </a:rPr>
              <a:t>How will Alex know the branching details? </a:t>
            </a:r>
          </a:p>
        </p:txBody>
      </p:sp>
      <p:sp>
        <p:nvSpPr>
          <p:cNvPr id="10" name="Text Placeholder 1">
            <a:extLst>
              <a:ext uri="{FF2B5EF4-FFF2-40B4-BE49-F238E27FC236}">
                <a16:creationId xmlns:a16="http://schemas.microsoft.com/office/drawing/2014/main" id="{7B01D81B-DE58-491B-B389-A13C8D0506A8}"/>
              </a:ext>
            </a:extLst>
          </p:cNvPr>
          <p:cNvSpPr txBox="1">
            <a:spLocks/>
          </p:cNvSpPr>
          <p:nvPr/>
        </p:nvSpPr>
        <p:spPr>
          <a:xfrm>
            <a:off x="214781" y="2176068"/>
            <a:ext cx="11347545" cy="39765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2400" b="1" kern="1200" baseline="0" dirty="0">
                <a:solidFill>
                  <a:schemeClr val="tx2">
                    <a:lumMod val="7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Merge Command</a:t>
            </a:r>
          </a:p>
        </p:txBody>
      </p:sp>
      <p:sp>
        <p:nvSpPr>
          <p:cNvPr id="5" name="Rectangle 4">
            <a:extLst>
              <a:ext uri="{FF2B5EF4-FFF2-40B4-BE49-F238E27FC236}">
                <a16:creationId xmlns:a16="http://schemas.microsoft.com/office/drawing/2014/main" id="{382EF5F0-7922-4285-B9BE-538ACC24C3A2}"/>
              </a:ext>
            </a:extLst>
          </p:cNvPr>
          <p:cNvSpPr/>
          <p:nvPr/>
        </p:nvSpPr>
        <p:spPr>
          <a:xfrm>
            <a:off x="214781" y="3912896"/>
            <a:ext cx="6096000" cy="646331"/>
          </a:xfrm>
          <a:prstGeom prst="rect">
            <a:avLst/>
          </a:prstGeom>
        </p:spPr>
        <p:txBody>
          <a:bodyPr>
            <a:spAutoFit/>
          </a:bodyPr>
          <a:lstStyle/>
          <a:p>
            <a:r>
              <a:rPr lang="en-US" dirty="0">
                <a:solidFill>
                  <a:schemeClr val="tx2">
                    <a:lumMod val="75000"/>
                  </a:schemeClr>
                </a:solidFill>
              </a:rPr>
              <a:t>The following command helps to store a commit history tree where the branch changes are tracked. </a:t>
            </a:r>
          </a:p>
        </p:txBody>
      </p:sp>
      <p:sp>
        <p:nvSpPr>
          <p:cNvPr id="11" name="TextBox 10">
            <a:extLst>
              <a:ext uri="{FF2B5EF4-FFF2-40B4-BE49-F238E27FC236}">
                <a16:creationId xmlns:a16="http://schemas.microsoft.com/office/drawing/2014/main" id="{6488E5F7-30DE-449F-B5EF-1465DE66FF2A}"/>
              </a:ext>
            </a:extLst>
          </p:cNvPr>
          <p:cNvSpPr txBox="1"/>
          <p:nvPr/>
        </p:nvSpPr>
        <p:spPr>
          <a:xfrm>
            <a:off x="218074" y="3265722"/>
            <a:ext cx="3000614" cy="4789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chemeClr val="tx2">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git merge some-branch-name</a:t>
            </a:r>
          </a:p>
        </p:txBody>
      </p:sp>
    </p:spTree>
    <p:extLst>
      <p:ext uri="{BB962C8B-B14F-4D97-AF65-F5344CB8AC3E}">
        <p14:creationId xmlns:p14="http://schemas.microsoft.com/office/powerpoint/2010/main" val="281101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Branch Command</a:t>
            </a:r>
          </a:p>
        </p:txBody>
      </p:sp>
      <p:sp>
        <p:nvSpPr>
          <p:cNvPr id="3" name="Title 2"/>
          <p:cNvSpPr>
            <a:spLocks noGrp="1"/>
          </p:cNvSpPr>
          <p:nvPr>
            <p:ph type="title"/>
          </p:nvPr>
        </p:nvSpPr>
        <p:spPr/>
        <p:txBody>
          <a:bodyPr/>
          <a:lstStyle/>
          <a:p>
            <a:r>
              <a:rPr lang="en-US" dirty="0"/>
              <a:t>Merging &amp; Branching (2)</a:t>
            </a:r>
          </a:p>
        </p:txBody>
      </p:sp>
      <p:sp>
        <p:nvSpPr>
          <p:cNvPr id="4" name="Content Placeholder 3"/>
          <p:cNvSpPr>
            <a:spLocks noGrp="1"/>
          </p:cNvSpPr>
          <p:nvPr>
            <p:ph sz="quarter" idx="11"/>
          </p:nvPr>
        </p:nvSpPr>
        <p:spPr/>
        <p:txBody>
          <a:bodyPr/>
          <a:lstStyle/>
          <a:p>
            <a:pPr marL="0" indent="0">
              <a:buNone/>
            </a:pPr>
            <a:r>
              <a:rPr lang="en-US" dirty="0"/>
              <a:t>To view all the remote branches, use the following command:</a:t>
            </a:r>
          </a:p>
          <a:p>
            <a:pPr marL="0" indent="0">
              <a:buNone/>
            </a:pPr>
            <a:endParaRPr lang="en-US" dirty="0"/>
          </a:p>
          <a:p>
            <a:pPr marL="0" indent="0">
              <a:buNone/>
            </a:pPr>
            <a:endParaRPr lang="en-US" dirty="0"/>
          </a:p>
          <a:p>
            <a:pPr marL="0" indent="0">
              <a:buNone/>
            </a:pPr>
            <a:r>
              <a:rPr lang="en-US" dirty="0"/>
              <a:t>To display branches which are fully merged with the master branch, you can use the following command:</a:t>
            </a:r>
          </a:p>
          <a:p>
            <a:endParaRPr lang="en-US" dirty="0"/>
          </a:p>
        </p:txBody>
      </p:sp>
      <p:sp>
        <p:nvSpPr>
          <p:cNvPr id="5" name="Rectangle 4"/>
          <p:cNvSpPr/>
          <p:nvPr/>
        </p:nvSpPr>
        <p:spPr>
          <a:xfrm>
            <a:off x="304800" y="2057843"/>
            <a:ext cx="1404615"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branch –a</a:t>
            </a:r>
          </a:p>
        </p:txBody>
      </p:sp>
      <p:sp>
        <p:nvSpPr>
          <p:cNvPr id="6" name="TextBox 5"/>
          <p:cNvSpPr txBox="1"/>
          <p:nvPr/>
        </p:nvSpPr>
        <p:spPr>
          <a:xfrm>
            <a:off x="304800" y="3294567"/>
            <a:ext cx="2277979" cy="42172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chemeClr val="tx2">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p>
          <a:p>
            <a:r>
              <a:rPr lang="en-US" dirty="0" err="1"/>
              <a:t>git</a:t>
            </a:r>
            <a:r>
              <a:rPr lang="en-US" dirty="0"/>
              <a:t> branch -a –merged </a:t>
            </a:r>
          </a:p>
          <a:p>
            <a:endParaRPr lang="en-US" dirty="0"/>
          </a:p>
        </p:txBody>
      </p:sp>
      <p:pic>
        <p:nvPicPr>
          <p:cNvPr id="7" name="Picture 6" descr="git-branch-a-merged"/>
          <p:cNvPicPr/>
          <p:nvPr/>
        </p:nvPicPr>
        <p:blipFill>
          <a:blip r:embed="rId3">
            <a:extLst>
              <a:ext uri="{28A0092B-C50C-407E-A947-70E740481C1C}">
                <a14:useLocalDpi xmlns:a14="http://schemas.microsoft.com/office/drawing/2010/main" val="0"/>
              </a:ext>
            </a:extLst>
          </a:blip>
          <a:srcRect/>
          <a:stretch>
            <a:fillRect/>
          </a:stretch>
        </p:blipFill>
        <p:spPr bwMode="auto">
          <a:xfrm>
            <a:off x="3076514" y="3160193"/>
            <a:ext cx="6729254" cy="3213381"/>
          </a:xfrm>
          <a:prstGeom prst="rect">
            <a:avLst/>
          </a:prstGeom>
          <a:noFill/>
          <a:ln>
            <a:noFill/>
          </a:ln>
        </p:spPr>
      </p:pic>
    </p:spTree>
    <p:extLst>
      <p:ext uri="{BB962C8B-B14F-4D97-AF65-F5344CB8AC3E}">
        <p14:creationId xmlns:p14="http://schemas.microsoft.com/office/powerpoint/2010/main" val="592634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Sort Command</a:t>
            </a:r>
          </a:p>
        </p:txBody>
      </p:sp>
      <p:sp>
        <p:nvSpPr>
          <p:cNvPr id="3" name="Title 2"/>
          <p:cNvSpPr>
            <a:spLocks noGrp="1"/>
          </p:cNvSpPr>
          <p:nvPr>
            <p:ph type="title"/>
          </p:nvPr>
        </p:nvSpPr>
        <p:spPr/>
        <p:txBody>
          <a:bodyPr/>
          <a:lstStyle/>
          <a:p>
            <a:r>
              <a:rPr lang="en-US" dirty="0"/>
              <a:t>Merging &amp; Branching (3)</a:t>
            </a:r>
          </a:p>
        </p:txBody>
      </p:sp>
      <p:sp>
        <p:nvSpPr>
          <p:cNvPr id="4" name="Content Placeholder 3"/>
          <p:cNvSpPr>
            <a:spLocks noGrp="1"/>
          </p:cNvSpPr>
          <p:nvPr>
            <p:ph sz="quarter" idx="11"/>
          </p:nvPr>
        </p:nvSpPr>
        <p:spPr/>
        <p:txBody>
          <a:bodyPr/>
          <a:lstStyle/>
          <a:p>
            <a:pPr marL="0" indent="0">
              <a:buNone/>
            </a:pPr>
            <a:r>
              <a:rPr lang="en-US" dirty="0"/>
              <a:t>Use the following command for viewing the remote branches, that exists along with the last commits.</a:t>
            </a:r>
          </a:p>
        </p:txBody>
      </p:sp>
      <p:sp>
        <p:nvSpPr>
          <p:cNvPr id="5" name="TextBox 4"/>
          <p:cNvSpPr txBox="1"/>
          <p:nvPr/>
        </p:nvSpPr>
        <p:spPr>
          <a:xfrm>
            <a:off x="304800" y="2052819"/>
            <a:ext cx="10747513" cy="64633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chemeClr val="tx2">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git</a:t>
            </a:r>
            <a:r>
              <a:rPr lang="en-US" dirty="0"/>
              <a:t> for-each-ref --sort=</a:t>
            </a:r>
            <a:r>
              <a:rPr lang="en-US" dirty="0" err="1"/>
              <a:t>committerdate</a:t>
            </a:r>
            <a:r>
              <a:rPr lang="en-US" dirty="0"/>
              <a:t> --format='%(</a:t>
            </a:r>
            <a:r>
              <a:rPr lang="en-US" dirty="0" err="1"/>
              <a:t>refname:short</a:t>
            </a:r>
            <a:r>
              <a:rPr lang="en-US" dirty="0"/>
              <a:t>) * %(</a:t>
            </a:r>
            <a:r>
              <a:rPr lang="en-US" dirty="0" err="1"/>
              <a:t>authorname</a:t>
            </a:r>
            <a:r>
              <a:rPr lang="en-US" dirty="0"/>
              <a:t>) * %(</a:t>
            </a:r>
            <a:r>
              <a:rPr lang="en-US" dirty="0" err="1"/>
              <a:t>committerdate:relative</a:t>
            </a:r>
            <a:r>
              <a:rPr lang="en-US" dirty="0"/>
              <a:t>)' refs/remotes/ | column -t -s '*'</a:t>
            </a:r>
          </a:p>
        </p:txBody>
      </p:sp>
      <p:pic>
        <p:nvPicPr>
          <p:cNvPr id="6" name="Picture 5" descr="fancy-branch-view"/>
          <p:cNvPicPr/>
          <p:nvPr/>
        </p:nvPicPr>
        <p:blipFill rotWithShape="1">
          <a:blip r:embed="rId3">
            <a:extLst>
              <a:ext uri="{28A0092B-C50C-407E-A947-70E740481C1C}">
                <a14:useLocalDpi xmlns:a14="http://schemas.microsoft.com/office/drawing/2010/main" val="0"/>
              </a:ext>
            </a:extLst>
          </a:blip>
          <a:srcRect t="8127"/>
          <a:stretch/>
        </p:blipFill>
        <p:spPr bwMode="auto">
          <a:xfrm>
            <a:off x="1880865" y="2825637"/>
            <a:ext cx="8000929" cy="2921346"/>
          </a:xfrm>
          <a:prstGeom prst="rect">
            <a:avLst/>
          </a:prstGeom>
          <a:noFill/>
          <a:ln>
            <a:noFill/>
          </a:ln>
        </p:spPr>
      </p:pic>
      <p:sp>
        <p:nvSpPr>
          <p:cNvPr id="7" name="Rectangle 6"/>
          <p:cNvSpPr/>
          <p:nvPr/>
        </p:nvSpPr>
        <p:spPr>
          <a:xfrm>
            <a:off x="995618" y="5873470"/>
            <a:ext cx="10270435" cy="369332"/>
          </a:xfrm>
          <a:prstGeom prst="rect">
            <a:avLst/>
          </a:prstGeom>
          <a:solidFill>
            <a:schemeClr val="accent4">
              <a:lumMod val="40000"/>
              <a:lumOff val="60000"/>
            </a:schemeClr>
          </a:solidFill>
        </p:spPr>
        <p:txBody>
          <a:bodyPr wrap="square">
            <a:spAutoFit/>
          </a:bodyPr>
          <a:lstStyle/>
          <a:p>
            <a:pPr algn="ctr"/>
            <a:r>
              <a:rPr lang="en-US" dirty="0">
                <a:solidFill>
                  <a:schemeClr val="tx2">
                    <a:lumMod val="75000"/>
                  </a:schemeClr>
                </a:solidFill>
                <a:cs typeface="Arial" panose="020B0604020202020204" pitchFamily="34" charset="0"/>
              </a:rPr>
              <a:t> Alex has the details about the remote branches. How can he extract files from those remote branches? </a:t>
            </a:r>
          </a:p>
        </p:txBody>
      </p:sp>
    </p:spTree>
    <p:extLst>
      <p:ext uri="{BB962C8B-B14F-4D97-AF65-F5344CB8AC3E}">
        <p14:creationId xmlns:p14="http://schemas.microsoft.com/office/powerpoint/2010/main" val="396155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Extracting Files from Branches</a:t>
            </a:r>
          </a:p>
        </p:txBody>
      </p:sp>
      <p:sp>
        <p:nvSpPr>
          <p:cNvPr id="3" name="Title 2"/>
          <p:cNvSpPr>
            <a:spLocks noGrp="1"/>
          </p:cNvSpPr>
          <p:nvPr>
            <p:ph type="title"/>
          </p:nvPr>
        </p:nvSpPr>
        <p:spPr/>
        <p:txBody>
          <a:bodyPr/>
          <a:lstStyle/>
          <a:p>
            <a:r>
              <a:rPr lang="en-US" dirty="0"/>
              <a:t>Merging &amp; Branching (4)</a:t>
            </a:r>
          </a:p>
        </p:txBody>
      </p:sp>
      <p:sp>
        <p:nvSpPr>
          <p:cNvPr id="4" name="Content Placeholder 3"/>
          <p:cNvSpPr>
            <a:spLocks noGrp="1"/>
          </p:cNvSpPr>
          <p:nvPr>
            <p:ph sz="quarter" idx="11"/>
          </p:nvPr>
        </p:nvSpPr>
        <p:spPr>
          <a:xfrm>
            <a:off x="214781" y="1568947"/>
            <a:ext cx="11334824" cy="445383"/>
          </a:xfrm>
        </p:spPr>
        <p:txBody>
          <a:bodyPr/>
          <a:lstStyle/>
          <a:p>
            <a:pPr marL="0" indent="0">
              <a:buNone/>
            </a:pPr>
            <a:r>
              <a:rPr lang="en-US" dirty="0">
                <a:latin typeface="Arial" panose="020B0604020202020204" pitchFamily="34" charset="0"/>
                <a:cs typeface="Arial" panose="020B0604020202020204" pitchFamily="34" charset="0"/>
              </a:rPr>
              <a:t>To extract files from other branches, use the following command:</a:t>
            </a:r>
          </a:p>
          <a:p>
            <a:pPr marL="0" indent="0">
              <a:buNone/>
            </a:pPr>
            <a:endParaRPr lang="en-US" dirty="0"/>
          </a:p>
        </p:txBody>
      </p:sp>
      <p:sp>
        <p:nvSpPr>
          <p:cNvPr id="5" name="Rectangle 4"/>
          <p:cNvSpPr/>
          <p:nvPr/>
        </p:nvSpPr>
        <p:spPr>
          <a:xfrm>
            <a:off x="304800" y="2092909"/>
            <a:ext cx="2867388"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show </a:t>
            </a:r>
            <a:r>
              <a:rPr lang="en-US" dirty="0" err="1">
                <a:solidFill>
                  <a:schemeClr val="tx2">
                    <a:lumMod val="75000"/>
                  </a:schemeClr>
                </a:solidFill>
              </a:rPr>
              <a:t>some-branch:file.js</a:t>
            </a:r>
            <a:endParaRPr lang="en-US" dirty="0">
              <a:solidFill>
                <a:schemeClr val="tx2">
                  <a:lumMod val="75000"/>
                </a:schemeClr>
              </a:solidFill>
            </a:endParaRPr>
          </a:p>
        </p:txBody>
      </p:sp>
      <p:sp>
        <p:nvSpPr>
          <p:cNvPr id="7" name="Rectangle 6"/>
          <p:cNvSpPr/>
          <p:nvPr/>
        </p:nvSpPr>
        <p:spPr>
          <a:xfrm>
            <a:off x="214781" y="2898765"/>
            <a:ext cx="11189312" cy="369332"/>
          </a:xfrm>
          <a:prstGeom prst="rect">
            <a:avLst/>
          </a:prstGeom>
        </p:spPr>
        <p:txBody>
          <a:bodyPr wrap="square">
            <a:spAutoFit/>
          </a:bodyPr>
          <a:lstStyle/>
          <a:p>
            <a:r>
              <a:rPr lang="en-US" dirty="0">
                <a:solidFill>
                  <a:schemeClr val="tx2">
                    <a:lumMod val="75000"/>
                  </a:schemeClr>
                </a:solidFill>
              </a:rPr>
              <a:t>To redirect the output to a temporary file, which can be deleted later, use the following command:</a:t>
            </a:r>
          </a:p>
        </p:txBody>
      </p:sp>
      <p:sp>
        <p:nvSpPr>
          <p:cNvPr id="8" name="Rectangle 7"/>
          <p:cNvSpPr/>
          <p:nvPr/>
        </p:nvSpPr>
        <p:spPr>
          <a:xfrm>
            <a:off x="304800" y="3359382"/>
            <a:ext cx="6577263"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show </a:t>
            </a:r>
            <a:r>
              <a:rPr lang="en-US" dirty="0" err="1">
                <a:solidFill>
                  <a:schemeClr val="tx2">
                    <a:lumMod val="75000"/>
                  </a:schemeClr>
                </a:solidFill>
              </a:rPr>
              <a:t>some-branch-name:file.js</a:t>
            </a:r>
            <a:r>
              <a:rPr lang="en-US" dirty="0">
                <a:solidFill>
                  <a:schemeClr val="tx2">
                    <a:lumMod val="75000"/>
                  </a:schemeClr>
                </a:solidFill>
              </a:rPr>
              <a:t> &gt; deleteme.js</a:t>
            </a:r>
          </a:p>
        </p:txBody>
      </p:sp>
    </p:spTree>
    <p:extLst>
      <p:ext uri="{BB962C8B-B14F-4D97-AF65-F5344CB8AC3E}">
        <p14:creationId xmlns:p14="http://schemas.microsoft.com/office/powerpoint/2010/main" val="127806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Scenario</a:t>
            </a:r>
          </a:p>
        </p:txBody>
      </p:sp>
      <p:sp>
        <p:nvSpPr>
          <p:cNvPr id="3" name="Title 2"/>
          <p:cNvSpPr>
            <a:spLocks noGrp="1"/>
          </p:cNvSpPr>
          <p:nvPr>
            <p:ph type="title"/>
          </p:nvPr>
        </p:nvSpPr>
        <p:spPr/>
        <p:txBody>
          <a:bodyPr/>
          <a:lstStyle/>
          <a:p>
            <a:r>
              <a:rPr lang="en-US" dirty="0"/>
              <a:t>Identifying the File Status</a:t>
            </a:r>
          </a:p>
        </p:txBody>
      </p:sp>
      <p:sp>
        <p:nvSpPr>
          <p:cNvPr id="4" name="Content Placeholder 3"/>
          <p:cNvSpPr>
            <a:spLocks noGrp="1"/>
          </p:cNvSpPr>
          <p:nvPr>
            <p:ph sz="quarter" idx="11"/>
          </p:nvPr>
        </p:nvSpPr>
        <p:spPr>
          <a:xfrm>
            <a:off x="214781" y="1568947"/>
            <a:ext cx="11334824" cy="681149"/>
          </a:xfrm>
        </p:spPr>
        <p:txBody>
          <a:bodyPr/>
          <a:lstStyle/>
          <a:p>
            <a:pPr marL="0" indent="0">
              <a:buNone/>
            </a:pPr>
            <a:r>
              <a:rPr lang="en-US" dirty="0"/>
              <a:t>Alex has his local files with similar names. He has forgotten what was the last action taken on those files. He wants to display which stage is a file in Git.</a:t>
            </a:r>
          </a:p>
          <a:p>
            <a:pPr marL="0" indent="0">
              <a:buNone/>
            </a:pPr>
            <a:endParaRPr lang="en-US" dirty="0"/>
          </a:p>
        </p:txBody>
      </p:sp>
      <p:sp>
        <p:nvSpPr>
          <p:cNvPr id="5" name="Rectangle 4"/>
          <p:cNvSpPr/>
          <p:nvPr/>
        </p:nvSpPr>
        <p:spPr>
          <a:xfrm>
            <a:off x="208548" y="2250096"/>
            <a:ext cx="8549898" cy="369332"/>
          </a:xfrm>
          <a:prstGeom prst="rect">
            <a:avLst/>
          </a:prstGeom>
        </p:spPr>
        <p:txBody>
          <a:bodyPr wrap="square">
            <a:spAutoFit/>
          </a:bodyPr>
          <a:lstStyle/>
          <a:p>
            <a:r>
              <a:rPr lang="en-US" dirty="0">
                <a:solidFill>
                  <a:schemeClr val="tx2">
                    <a:lumMod val="75000"/>
                  </a:schemeClr>
                </a:solidFill>
                <a:cs typeface="Arial" panose="020B0604020202020204" pitchFamily="34" charset="0"/>
              </a:rPr>
              <a:t>To identify the file status, use the following command:</a:t>
            </a:r>
          </a:p>
        </p:txBody>
      </p:sp>
      <p:sp>
        <p:nvSpPr>
          <p:cNvPr id="6" name="Rectangle 5"/>
          <p:cNvSpPr/>
          <p:nvPr/>
        </p:nvSpPr>
        <p:spPr>
          <a:xfrm>
            <a:off x="304800" y="2643907"/>
            <a:ext cx="1475874" cy="5136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status -s</a:t>
            </a:r>
          </a:p>
        </p:txBody>
      </p:sp>
      <p:sp>
        <p:nvSpPr>
          <p:cNvPr id="7" name="Rectangle 6"/>
          <p:cNvSpPr/>
          <p:nvPr/>
        </p:nvSpPr>
        <p:spPr>
          <a:xfrm>
            <a:off x="5516664" y="3977918"/>
            <a:ext cx="4753771" cy="1477328"/>
          </a:xfrm>
          <a:prstGeom prst="rect">
            <a:avLst/>
          </a:prstGeom>
          <a:solidFill>
            <a:schemeClr val="accent2">
              <a:lumMod val="20000"/>
              <a:lumOff val="80000"/>
            </a:schemeClr>
          </a:solidFill>
        </p:spPr>
        <p:txBody>
          <a:bodyPr wrap="square">
            <a:spAutoFit/>
          </a:bodyPr>
          <a:lstStyle/>
          <a:p>
            <a:r>
              <a:rPr lang="en-US" b="1" dirty="0">
                <a:solidFill>
                  <a:schemeClr val="tx2">
                    <a:lumMod val="75000"/>
                  </a:schemeClr>
                </a:solidFill>
              </a:rPr>
              <a:t>Remember</a:t>
            </a:r>
            <a:endParaRPr lang="en-US" dirty="0">
              <a:solidFill>
                <a:schemeClr val="tx2">
                  <a:lumMod val="75000"/>
                </a:schemeClr>
              </a:solidFill>
            </a:endParaRPr>
          </a:p>
          <a:p>
            <a:r>
              <a:rPr lang="en-US" dirty="0">
                <a:solidFill>
                  <a:schemeClr val="tx2">
                    <a:lumMod val="75000"/>
                  </a:schemeClr>
                </a:solidFill>
              </a:rPr>
              <a:t>Following are the difference status of the file:</a:t>
            </a:r>
          </a:p>
          <a:p>
            <a:r>
              <a:rPr lang="en-US" dirty="0">
                <a:solidFill>
                  <a:schemeClr val="tx2">
                    <a:lumMod val="75000"/>
                  </a:schemeClr>
                </a:solidFill>
              </a:rPr>
              <a:t>1. Yet to be staged for commit</a:t>
            </a:r>
            <a:br>
              <a:rPr lang="en-US" dirty="0">
                <a:solidFill>
                  <a:schemeClr val="tx2">
                    <a:lumMod val="75000"/>
                  </a:schemeClr>
                </a:solidFill>
              </a:rPr>
            </a:br>
            <a:r>
              <a:rPr lang="en-US" dirty="0">
                <a:solidFill>
                  <a:schemeClr val="tx2">
                    <a:lumMod val="75000"/>
                  </a:schemeClr>
                </a:solidFill>
              </a:rPr>
              <a:t>2. Staged for commit</a:t>
            </a:r>
            <a:br>
              <a:rPr lang="en-US" dirty="0">
                <a:solidFill>
                  <a:schemeClr val="tx2">
                    <a:lumMod val="75000"/>
                  </a:schemeClr>
                </a:solidFill>
              </a:rPr>
            </a:br>
            <a:r>
              <a:rPr lang="en-US" dirty="0">
                <a:solidFill>
                  <a:schemeClr val="tx2">
                    <a:lumMod val="75000"/>
                  </a:schemeClr>
                </a:solidFill>
              </a:rPr>
              <a:t>3. Committed</a:t>
            </a:r>
          </a:p>
        </p:txBody>
      </p:sp>
      <p:pic>
        <p:nvPicPr>
          <p:cNvPr id="8" name="Picture 7" descr="git-stages"/>
          <p:cNvPicPr/>
          <p:nvPr/>
        </p:nvPicPr>
        <p:blipFill rotWithShape="1">
          <a:blip r:embed="rId3">
            <a:extLst>
              <a:ext uri="{28A0092B-C50C-407E-A947-70E740481C1C}">
                <a14:useLocalDpi xmlns:a14="http://schemas.microsoft.com/office/drawing/2010/main" val="0"/>
              </a:ext>
            </a:extLst>
          </a:blip>
          <a:srcRect r="20847"/>
          <a:stretch/>
        </p:blipFill>
        <p:spPr bwMode="auto">
          <a:xfrm>
            <a:off x="374799" y="3365930"/>
            <a:ext cx="4935138" cy="2424306"/>
          </a:xfrm>
          <a:prstGeom prst="rect">
            <a:avLst/>
          </a:prstGeom>
          <a:noFill/>
          <a:ln>
            <a:noFill/>
          </a:ln>
        </p:spPr>
      </p:pic>
    </p:spTree>
    <p:extLst>
      <p:ext uri="{BB962C8B-B14F-4D97-AF65-F5344CB8AC3E}">
        <p14:creationId xmlns:p14="http://schemas.microsoft.com/office/powerpoint/2010/main" val="3200492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Scenario</a:t>
            </a:r>
          </a:p>
        </p:txBody>
      </p:sp>
      <p:sp>
        <p:nvSpPr>
          <p:cNvPr id="3" name="Title 2"/>
          <p:cNvSpPr>
            <a:spLocks noGrp="1"/>
          </p:cNvSpPr>
          <p:nvPr>
            <p:ph type="title"/>
          </p:nvPr>
        </p:nvSpPr>
        <p:spPr/>
        <p:txBody>
          <a:bodyPr/>
          <a:lstStyle/>
          <a:p>
            <a:r>
              <a:rPr lang="en-US" dirty="0"/>
              <a:t>Adding File with Selected Changes</a:t>
            </a:r>
          </a:p>
        </p:txBody>
      </p:sp>
      <p:sp>
        <p:nvSpPr>
          <p:cNvPr id="4" name="Content Placeholder 3"/>
          <p:cNvSpPr>
            <a:spLocks noGrp="1"/>
          </p:cNvSpPr>
          <p:nvPr>
            <p:ph sz="quarter" idx="11"/>
          </p:nvPr>
        </p:nvSpPr>
        <p:spPr/>
        <p:txBody>
          <a:bodyPr/>
          <a:lstStyle/>
          <a:p>
            <a:pPr marL="0" indent="0">
              <a:buNone/>
            </a:pPr>
            <a:r>
              <a:rPr lang="en-US" dirty="0"/>
              <a:t>Alex finds a file which is yet to be staged, however in that file, he wants to add only selected changes from a file.</a:t>
            </a:r>
          </a:p>
          <a:p>
            <a:pPr marL="0" indent="0">
              <a:buNone/>
            </a:pPr>
            <a:r>
              <a:rPr lang="en-US" dirty="0"/>
              <a:t>To add a file with selected changes, use the following command:</a:t>
            </a:r>
          </a:p>
          <a:p>
            <a:pPr marL="0" indent="0">
              <a:buNone/>
            </a:pPr>
            <a:endParaRPr lang="en-US" dirty="0"/>
          </a:p>
          <a:p>
            <a:endParaRPr lang="en-US" dirty="0"/>
          </a:p>
        </p:txBody>
      </p:sp>
      <p:sp>
        <p:nvSpPr>
          <p:cNvPr id="5" name="TextBox 4"/>
          <p:cNvSpPr txBox="1"/>
          <p:nvPr/>
        </p:nvSpPr>
        <p:spPr>
          <a:xfrm>
            <a:off x="304800" y="2426358"/>
            <a:ext cx="1939400" cy="4789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chemeClr val="tx2">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err="1"/>
              <a:t>git</a:t>
            </a:r>
            <a:r>
              <a:rPr lang="en-US" dirty="0"/>
              <a:t> add -p</a:t>
            </a:r>
          </a:p>
        </p:txBody>
      </p:sp>
      <p:pic>
        <p:nvPicPr>
          <p:cNvPr id="6" name="Picture 5" descr="git-add-p"/>
          <p:cNvPicPr/>
          <p:nvPr/>
        </p:nvPicPr>
        <p:blipFill>
          <a:blip r:embed="rId3">
            <a:extLst>
              <a:ext uri="{28A0092B-C50C-407E-A947-70E740481C1C}">
                <a14:useLocalDpi xmlns:a14="http://schemas.microsoft.com/office/drawing/2010/main" val="0"/>
              </a:ext>
            </a:extLst>
          </a:blip>
          <a:srcRect/>
          <a:stretch>
            <a:fillRect/>
          </a:stretch>
        </p:blipFill>
        <p:spPr bwMode="auto">
          <a:xfrm>
            <a:off x="2777906" y="2426358"/>
            <a:ext cx="6829920" cy="3802164"/>
          </a:xfrm>
          <a:prstGeom prst="rect">
            <a:avLst/>
          </a:prstGeom>
          <a:noFill/>
          <a:ln>
            <a:noFill/>
          </a:ln>
        </p:spPr>
      </p:pic>
    </p:spTree>
    <p:extLst>
      <p:ext uri="{BB962C8B-B14F-4D97-AF65-F5344CB8AC3E}">
        <p14:creationId xmlns:p14="http://schemas.microsoft.com/office/powerpoint/2010/main" val="626365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Scenario</a:t>
            </a:r>
          </a:p>
        </p:txBody>
      </p:sp>
      <p:sp>
        <p:nvSpPr>
          <p:cNvPr id="3" name="Title 2"/>
          <p:cNvSpPr>
            <a:spLocks noGrp="1"/>
          </p:cNvSpPr>
          <p:nvPr>
            <p:ph type="title"/>
          </p:nvPr>
        </p:nvSpPr>
        <p:spPr/>
        <p:txBody>
          <a:bodyPr/>
          <a:lstStyle/>
          <a:p>
            <a:r>
              <a:rPr lang="en-US" dirty="0"/>
              <a:t>Commit (1)</a:t>
            </a:r>
          </a:p>
        </p:txBody>
      </p:sp>
      <p:sp>
        <p:nvSpPr>
          <p:cNvPr id="4" name="Content Placeholder 3"/>
          <p:cNvSpPr>
            <a:spLocks noGrp="1"/>
          </p:cNvSpPr>
          <p:nvPr>
            <p:ph sz="quarter" idx="11"/>
          </p:nvPr>
        </p:nvSpPr>
        <p:spPr>
          <a:xfrm>
            <a:off x="214781" y="1568947"/>
            <a:ext cx="11334824" cy="3250527"/>
          </a:xfrm>
        </p:spPr>
        <p:txBody>
          <a:bodyPr/>
          <a:lstStyle/>
          <a:p>
            <a:pPr marL="0" indent="0">
              <a:buNone/>
            </a:pPr>
            <a:r>
              <a:rPr lang="en-US" dirty="0"/>
              <a:t>Alex added and committed the selected changes. However, he realizes that there is a typo after committing. He wants to correct the typo in his previous commit, instead of making a new commit with comments as “typo”. </a:t>
            </a:r>
          </a:p>
          <a:p>
            <a:pPr marL="0" indent="0">
              <a:buNone/>
            </a:pPr>
            <a:r>
              <a:rPr lang="en-US" dirty="0"/>
              <a:t>When the changes are not pushed to the remote branch, you can use amend option:</a:t>
            </a:r>
          </a:p>
          <a:p>
            <a:pPr marL="342900" indent="-342900">
              <a:buAutoNum type="arabicParenR"/>
            </a:pPr>
            <a:r>
              <a:rPr lang="en-US" dirty="0"/>
              <a:t>Stage the fixed file using the following command:</a:t>
            </a:r>
          </a:p>
          <a:p>
            <a:pPr marL="342900" indent="-342900">
              <a:buAutoNum type="arabicParenR"/>
            </a:pPr>
            <a:endParaRPr lang="en-US" dirty="0"/>
          </a:p>
          <a:p>
            <a:pPr marL="342900" indent="-342900">
              <a:buAutoNum type="arabicParenR"/>
            </a:pPr>
            <a:endParaRPr lang="en-US" dirty="0"/>
          </a:p>
          <a:p>
            <a:pPr marL="342900" indent="-342900">
              <a:buAutoNum type="arabicParenR"/>
            </a:pPr>
            <a:r>
              <a:rPr lang="en-US" dirty="0"/>
              <a:t>Execute the following “amend” command through which the most recent changes can be added to the latest commit. Even the commit message can be edited.</a:t>
            </a:r>
          </a:p>
          <a:p>
            <a:pPr marL="342900" indent="-342900">
              <a:buAutoNum type="arabicParenR"/>
            </a:pPr>
            <a:endParaRPr lang="en-US" dirty="0"/>
          </a:p>
          <a:p>
            <a:pPr marL="0" indent="0">
              <a:buNone/>
            </a:pPr>
            <a:endParaRPr lang="en-US" dirty="0"/>
          </a:p>
          <a:p>
            <a:pPr marL="342900" indent="-342900">
              <a:buAutoNum type="arabicParenR"/>
            </a:pPr>
            <a:endParaRPr lang="en-US" dirty="0"/>
          </a:p>
          <a:p>
            <a:pPr marL="0" indent="0">
              <a:buNone/>
            </a:pPr>
            <a:endParaRPr lang="en-US" dirty="0"/>
          </a:p>
          <a:p>
            <a:pPr marL="0" indent="0">
              <a:buNone/>
            </a:pPr>
            <a:endParaRPr lang="en-US" dirty="0"/>
          </a:p>
        </p:txBody>
      </p:sp>
      <p:sp>
        <p:nvSpPr>
          <p:cNvPr id="5" name="Rectangle 4"/>
          <p:cNvSpPr/>
          <p:nvPr/>
        </p:nvSpPr>
        <p:spPr>
          <a:xfrm>
            <a:off x="304800" y="3053041"/>
            <a:ext cx="2347694"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add corrected-file.js</a:t>
            </a:r>
          </a:p>
        </p:txBody>
      </p:sp>
      <p:sp>
        <p:nvSpPr>
          <p:cNvPr id="6" name="Rectangle 5"/>
          <p:cNvSpPr/>
          <p:nvPr/>
        </p:nvSpPr>
        <p:spPr>
          <a:xfrm>
            <a:off x="304800" y="4450142"/>
            <a:ext cx="2347694"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commit --amend </a:t>
            </a:r>
          </a:p>
        </p:txBody>
      </p:sp>
      <p:sp>
        <p:nvSpPr>
          <p:cNvPr id="7" name="Rectangle 6"/>
          <p:cNvSpPr/>
          <p:nvPr/>
        </p:nvSpPr>
        <p:spPr>
          <a:xfrm>
            <a:off x="1478646" y="5007523"/>
            <a:ext cx="8456321" cy="646331"/>
          </a:xfrm>
          <a:prstGeom prst="rect">
            <a:avLst/>
          </a:prstGeom>
          <a:solidFill>
            <a:schemeClr val="accent2">
              <a:lumMod val="20000"/>
              <a:lumOff val="80000"/>
            </a:schemeClr>
          </a:solidFill>
        </p:spPr>
        <p:txBody>
          <a:bodyPr wrap="square">
            <a:spAutoFit/>
          </a:bodyPr>
          <a:lstStyle/>
          <a:p>
            <a:r>
              <a:rPr lang="en-US" b="1" dirty="0">
                <a:solidFill>
                  <a:schemeClr val="tx2">
                    <a:lumMod val="75000"/>
                  </a:schemeClr>
                </a:solidFill>
              </a:rPr>
              <a:t>Important</a:t>
            </a:r>
            <a:endParaRPr lang="en-US" dirty="0">
              <a:solidFill>
                <a:schemeClr val="tx2">
                  <a:lumMod val="75000"/>
                </a:schemeClr>
              </a:solidFill>
            </a:endParaRPr>
          </a:p>
          <a:p>
            <a:r>
              <a:rPr lang="en-US" dirty="0">
                <a:solidFill>
                  <a:schemeClr val="tx2">
                    <a:lumMod val="75000"/>
                  </a:schemeClr>
                </a:solidFill>
              </a:rPr>
              <a:t>It is recommended to avoid a new commit, instead of fixing an old commit.</a:t>
            </a:r>
          </a:p>
        </p:txBody>
      </p:sp>
      <p:sp>
        <p:nvSpPr>
          <p:cNvPr id="8" name="Rectangle 7"/>
          <p:cNvSpPr/>
          <p:nvPr/>
        </p:nvSpPr>
        <p:spPr>
          <a:xfrm>
            <a:off x="1478647" y="5841903"/>
            <a:ext cx="8456321" cy="369332"/>
          </a:xfrm>
          <a:prstGeom prst="rect">
            <a:avLst/>
          </a:prstGeom>
          <a:solidFill>
            <a:schemeClr val="accent4">
              <a:lumMod val="40000"/>
              <a:lumOff val="60000"/>
            </a:schemeClr>
          </a:solidFill>
        </p:spPr>
        <p:txBody>
          <a:bodyPr wrap="square">
            <a:spAutoFit/>
          </a:bodyPr>
          <a:lstStyle/>
          <a:p>
            <a:pPr algn="ctr"/>
            <a:r>
              <a:rPr lang="en-US" dirty="0">
                <a:solidFill>
                  <a:schemeClr val="tx2">
                    <a:lumMod val="75000"/>
                  </a:schemeClr>
                </a:solidFill>
                <a:cs typeface="Arial" panose="020B0604020202020204" pitchFamily="34" charset="0"/>
              </a:rPr>
              <a:t>How will Alex fix the typo error if the changes are already </a:t>
            </a:r>
            <a:r>
              <a:rPr lang="en-US" b="1" dirty="0">
                <a:solidFill>
                  <a:schemeClr val="tx2">
                    <a:lumMod val="75000"/>
                  </a:schemeClr>
                </a:solidFill>
                <a:cs typeface="Arial" panose="020B0604020202020204" pitchFamily="34" charset="0"/>
              </a:rPr>
              <a:t>Pushed</a:t>
            </a:r>
            <a:r>
              <a:rPr lang="en-US" dirty="0">
                <a:solidFill>
                  <a:schemeClr val="tx2">
                    <a:lumMod val="75000"/>
                  </a:schemeClr>
                </a:solidFill>
                <a:cs typeface="Arial" panose="020B0604020202020204" pitchFamily="34" charset="0"/>
              </a:rPr>
              <a:t> to remote branch?</a:t>
            </a:r>
          </a:p>
        </p:txBody>
      </p:sp>
    </p:spTree>
    <p:extLst>
      <p:ext uri="{BB962C8B-B14F-4D97-AF65-F5344CB8AC3E}">
        <p14:creationId xmlns:p14="http://schemas.microsoft.com/office/powerpoint/2010/main" val="124299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Scenario</a:t>
            </a:r>
          </a:p>
        </p:txBody>
      </p:sp>
      <p:sp>
        <p:nvSpPr>
          <p:cNvPr id="3" name="Title 2"/>
          <p:cNvSpPr>
            <a:spLocks noGrp="1"/>
          </p:cNvSpPr>
          <p:nvPr>
            <p:ph type="title"/>
          </p:nvPr>
        </p:nvSpPr>
        <p:spPr/>
        <p:txBody>
          <a:bodyPr/>
          <a:lstStyle/>
          <a:p>
            <a:r>
              <a:rPr lang="en-US" dirty="0"/>
              <a:t>Commit (2)</a:t>
            </a:r>
          </a:p>
        </p:txBody>
      </p:sp>
      <p:sp>
        <p:nvSpPr>
          <p:cNvPr id="4" name="Content Placeholder 3"/>
          <p:cNvSpPr>
            <a:spLocks noGrp="1"/>
          </p:cNvSpPr>
          <p:nvPr>
            <p:ph sz="quarter" idx="11"/>
          </p:nvPr>
        </p:nvSpPr>
        <p:spPr/>
        <p:txBody>
          <a:bodyPr/>
          <a:lstStyle/>
          <a:p>
            <a:pPr marL="0" indent="0">
              <a:buNone/>
            </a:pPr>
            <a:r>
              <a:rPr lang="en-US" dirty="0"/>
              <a:t>When the changes are pushed to the remote branch. You can use force option to fix the incorrect commit.</a:t>
            </a:r>
          </a:p>
          <a:p>
            <a:pPr marL="0" indent="0">
              <a:buNone/>
            </a:pPr>
            <a:r>
              <a:rPr lang="en-US" dirty="0"/>
              <a:t> The following command is used to fix the incorrect commit:</a:t>
            </a:r>
          </a:p>
          <a:p>
            <a:pPr marL="0" indent="0">
              <a:buNone/>
            </a:pPr>
            <a:endParaRPr lang="en-US" dirty="0"/>
          </a:p>
          <a:p>
            <a:endParaRPr lang="en-US" dirty="0"/>
          </a:p>
        </p:txBody>
      </p:sp>
      <p:sp>
        <p:nvSpPr>
          <p:cNvPr id="5" name="Rectangle 4"/>
          <p:cNvSpPr/>
          <p:nvPr/>
        </p:nvSpPr>
        <p:spPr>
          <a:xfrm>
            <a:off x="304800" y="2306720"/>
            <a:ext cx="1289135"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push -f  </a:t>
            </a:r>
          </a:p>
        </p:txBody>
      </p:sp>
      <p:sp>
        <p:nvSpPr>
          <p:cNvPr id="6" name="Rectangle 5"/>
          <p:cNvSpPr/>
          <p:nvPr/>
        </p:nvSpPr>
        <p:spPr>
          <a:xfrm>
            <a:off x="214781" y="3413825"/>
            <a:ext cx="11749835" cy="369332"/>
          </a:xfrm>
          <a:prstGeom prst="rect">
            <a:avLst/>
          </a:prstGeom>
        </p:spPr>
        <p:txBody>
          <a:bodyPr wrap="square">
            <a:spAutoFit/>
          </a:bodyPr>
          <a:lstStyle/>
          <a:p>
            <a:r>
              <a:rPr lang="en-US" b="1" dirty="0">
                <a:solidFill>
                  <a:schemeClr val="tx2">
                    <a:lumMod val="75000"/>
                  </a:schemeClr>
                </a:solidFill>
                <a:cs typeface="Arial" panose="020B0604020202020204" pitchFamily="34" charset="0"/>
              </a:rPr>
              <a:t>Note</a:t>
            </a:r>
            <a:r>
              <a:rPr lang="en-US" dirty="0">
                <a:solidFill>
                  <a:schemeClr val="tx2">
                    <a:lumMod val="75000"/>
                  </a:schemeClr>
                </a:solidFill>
                <a:cs typeface="Arial" panose="020B0604020202020204" pitchFamily="34" charset="0"/>
              </a:rPr>
              <a:t>: When you are performing this task, you would be changing the content on a branch that is being </a:t>
            </a:r>
            <a:r>
              <a:rPr lang="en-US" b="1" dirty="0">
                <a:solidFill>
                  <a:schemeClr val="tx2">
                    <a:lumMod val="75000"/>
                  </a:schemeClr>
                </a:solidFill>
                <a:cs typeface="Arial" panose="020B0604020202020204" pitchFamily="34" charset="0"/>
              </a:rPr>
              <a:t>used by other users</a:t>
            </a:r>
            <a:r>
              <a:rPr lang="en-US" dirty="0">
                <a:solidFill>
                  <a:schemeClr val="tx2">
                    <a:lumMod val="75000"/>
                  </a:schemeClr>
                </a:solidFill>
                <a:cs typeface="Arial" panose="020B0604020202020204" pitchFamily="34" charset="0"/>
              </a:rPr>
              <a:t>.</a:t>
            </a:r>
          </a:p>
        </p:txBody>
      </p:sp>
    </p:spTree>
    <p:extLst>
      <p:ext uri="{BB962C8B-B14F-4D97-AF65-F5344CB8AC3E}">
        <p14:creationId xmlns:p14="http://schemas.microsoft.com/office/powerpoint/2010/main" val="1481967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Standards for Commit Message</a:t>
            </a:r>
          </a:p>
        </p:txBody>
      </p:sp>
      <p:sp>
        <p:nvSpPr>
          <p:cNvPr id="3" name="Title 2"/>
          <p:cNvSpPr>
            <a:spLocks noGrp="1"/>
          </p:cNvSpPr>
          <p:nvPr>
            <p:ph type="title"/>
          </p:nvPr>
        </p:nvSpPr>
        <p:spPr/>
        <p:txBody>
          <a:bodyPr/>
          <a:lstStyle/>
          <a:p>
            <a:r>
              <a:rPr lang="en-US" dirty="0"/>
              <a:t>Commit (3)</a:t>
            </a:r>
          </a:p>
        </p:txBody>
      </p:sp>
      <p:sp>
        <p:nvSpPr>
          <p:cNvPr id="4" name="Content Placeholder 3"/>
          <p:cNvSpPr>
            <a:spLocks noGrp="1"/>
          </p:cNvSpPr>
          <p:nvPr>
            <p:ph sz="quarter" idx="11"/>
          </p:nvPr>
        </p:nvSpPr>
        <p:spPr/>
        <p:txBody>
          <a:bodyPr/>
          <a:lstStyle/>
          <a:p>
            <a:pPr marL="0" indent="0">
              <a:buNone/>
            </a:pPr>
            <a:r>
              <a:rPr lang="en-US" dirty="0"/>
              <a:t>A commit should describe the following sentence:</a:t>
            </a:r>
          </a:p>
          <a:p>
            <a:endParaRPr lang="en-US" dirty="0"/>
          </a:p>
        </p:txBody>
      </p:sp>
      <p:sp>
        <p:nvSpPr>
          <p:cNvPr id="5" name="Rectangle 4"/>
          <p:cNvSpPr/>
          <p:nvPr/>
        </p:nvSpPr>
        <p:spPr>
          <a:xfrm>
            <a:off x="304800" y="1969663"/>
            <a:ext cx="6078468" cy="4568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When applied, this commit will: {{ YOUR COMMIT MESSAGE}}</a:t>
            </a:r>
          </a:p>
        </p:txBody>
      </p:sp>
      <p:sp>
        <p:nvSpPr>
          <p:cNvPr id="6" name="Rectangle 5"/>
          <p:cNvSpPr/>
          <p:nvPr/>
        </p:nvSpPr>
        <p:spPr>
          <a:xfrm>
            <a:off x="216814" y="2583365"/>
            <a:ext cx="2662989" cy="334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2">
                    <a:lumMod val="75000"/>
                  </a:schemeClr>
                </a:solidFill>
                <a:cs typeface="Arial" panose="020B0604020202020204" pitchFamily="34" charset="0"/>
              </a:rPr>
              <a:t>Example</a:t>
            </a:r>
          </a:p>
        </p:txBody>
      </p:sp>
      <p:sp>
        <p:nvSpPr>
          <p:cNvPr id="7" name="Rectangle 6"/>
          <p:cNvSpPr/>
          <p:nvPr/>
        </p:nvSpPr>
        <p:spPr>
          <a:xfrm>
            <a:off x="214780" y="2942151"/>
            <a:ext cx="9203539"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2">
                    <a:lumMod val="75000"/>
                  </a:schemeClr>
                </a:solidFill>
                <a:cs typeface="Arial" panose="020B0604020202020204" pitchFamily="34" charset="0"/>
              </a:rPr>
              <a:t>When applied this commit will </a:t>
            </a:r>
            <a:r>
              <a:rPr lang="en-US" b="1" dirty="0">
                <a:solidFill>
                  <a:schemeClr val="tx2">
                    <a:lumMod val="75000"/>
                  </a:schemeClr>
                </a:solidFill>
                <a:cs typeface="Arial" panose="020B0604020202020204" pitchFamily="34" charset="0"/>
              </a:rPr>
              <a:t>Update README file</a:t>
            </a:r>
          </a:p>
          <a:p>
            <a:pPr marL="285750" indent="-285750">
              <a:lnSpc>
                <a:spcPct val="150000"/>
              </a:lnSpc>
              <a:buFont typeface="Arial" panose="020B0604020202020204" pitchFamily="34" charset="0"/>
              <a:buChar char="•"/>
            </a:pPr>
            <a:r>
              <a:rPr lang="en-US" dirty="0">
                <a:solidFill>
                  <a:schemeClr val="tx2">
                    <a:lumMod val="75000"/>
                  </a:schemeClr>
                </a:solidFill>
                <a:cs typeface="Arial" panose="020B0604020202020204" pitchFamily="34" charset="0"/>
              </a:rPr>
              <a:t>When applied this commit will </a:t>
            </a:r>
            <a:r>
              <a:rPr lang="en-US" b="1" dirty="0">
                <a:solidFill>
                  <a:schemeClr val="tx2">
                    <a:lumMod val="75000"/>
                  </a:schemeClr>
                </a:solidFill>
                <a:cs typeface="Arial" panose="020B0604020202020204" pitchFamily="34" charset="0"/>
              </a:rPr>
              <a:t>Add validation for GET /user/:id API call</a:t>
            </a:r>
          </a:p>
          <a:p>
            <a:pPr marL="285750" indent="-285750">
              <a:lnSpc>
                <a:spcPct val="150000"/>
              </a:lnSpc>
              <a:buFont typeface="Arial" panose="020B0604020202020204" pitchFamily="34" charset="0"/>
              <a:buChar char="•"/>
            </a:pPr>
            <a:r>
              <a:rPr lang="en-US" dirty="0">
                <a:solidFill>
                  <a:schemeClr val="tx2">
                    <a:lumMod val="75000"/>
                  </a:schemeClr>
                </a:solidFill>
                <a:cs typeface="Arial" panose="020B0604020202020204" pitchFamily="34" charset="0"/>
              </a:rPr>
              <a:t>When applied this commit will </a:t>
            </a:r>
            <a:r>
              <a:rPr lang="en-US" b="1" dirty="0">
                <a:solidFill>
                  <a:schemeClr val="tx2">
                    <a:lumMod val="75000"/>
                  </a:schemeClr>
                </a:solidFill>
                <a:cs typeface="Arial" panose="020B0604020202020204" pitchFamily="34" charset="0"/>
              </a:rPr>
              <a:t>Revert commit 12345</a:t>
            </a:r>
            <a:endParaRPr lang="en-US" dirty="0">
              <a:solidFill>
                <a:schemeClr val="tx2">
                  <a:lumMod val="75000"/>
                </a:schemeClr>
              </a:solidFill>
              <a:cs typeface="Arial" panose="020B0604020202020204" pitchFamily="34" charset="0"/>
            </a:endParaRPr>
          </a:p>
        </p:txBody>
      </p:sp>
      <p:sp>
        <p:nvSpPr>
          <p:cNvPr id="8" name="Rectangle 7"/>
          <p:cNvSpPr/>
          <p:nvPr/>
        </p:nvSpPr>
        <p:spPr>
          <a:xfrm>
            <a:off x="190605" y="4573548"/>
            <a:ext cx="4733988" cy="369332"/>
          </a:xfrm>
          <a:prstGeom prst="rect">
            <a:avLst/>
          </a:prstGeom>
        </p:spPr>
        <p:txBody>
          <a:bodyPr wrap="none">
            <a:spAutoFit/>
          </a:bodyPr>
          <a:lstStyle/>
          <a:p>
            <a:r>
              <a:rPr lang="en-US" b="1" dirty="0">
                <a:solidFill>
                  <a:schemeClr val="tx2">
                    <a:lumMod val="75000"/>
                  </a:schemeClr>
                </a:solidFill>
                <a:cs typeface="Arial" panose="020B0604020202020204" pitchFamily="34" charset="0"/>
              </a:rPr>
              <a:t>Soft revert on a commit options are available at</a:t>
            </a:r>
          </a:p>
        </p:txBody>
      </p:sp>
      <p:sp>
        <p:nvSpPr>
          <p:cNvPr id="9" name="Rectangle 8"/>
          <p:cNvSpPr/>
          <p:nvPr/>
        </p:nvSpPr>
        <p:spPr>
          <a:xfrm>
            <a:off x="244134" y="4967312"/>
            <a:ext cx="11514777" cy="369332"/>
          </a:xfrm>
          <a:prstGeom prst="rect">
            <a:avLst/>
          </a:prstGeom>
        </p:spPr>
        <p:txBody>
          <a:bodyPr wrap="square">
            <a:spAutoFit/>
          </a:bodyPr>
          <a:lstStyle/>
          <a:p>
            <a:r>
              <a:rPr lang="en-US" dirty="0">
                <a:solidFill>
                  <a:schemeClr val="tx2">
                    <a:lumMod val="75000"/>
                  </a:schemeClr>
                </a:solidFill>
                <a:cs typeface="Arial" panose="020B0604020202020204" pitchFamily="34" charset="0"/>
              </a:rPr>
              <a:t>This reverts now and re-commit reverted files and takes the new commit message as an input.</a:t>
            </a:r>
          </a:p>
        </p:txBody>
      </p:sp>
      <p:sp>
        <p:nvSpPr>
          <p:cNvPr id="10" name="Rectangle 9"/>
          <p:cNvSpPr/>
          <p:nvPr/>
        </p:nvSpPr>
        <p:spPr>
          <a:xfrm>
            <a:off x="304800" y="5482909"/>
            <a:ext cx="1332416"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revert –n</a:t>
            </a:r>
          </a:p>
        </p:txBody>
      </p:sp>
    </p:spTree>
    <p:extLst>
      <p:ext uri="{BB962C8B-B14F-4D97-AF65-F5344CB8AC3E}">
        <p14:creationId xmlns:p14="http://schemas.microsoft.com/office/powerpoint/2010/main" val="2106497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D48E4B-9A25-4D39-B397-112A7DEEA225}"/>
              </a:ext>
            </a:extLst>
          </p:cNvPr>
          <p:cNvSpPr>
            <a:spLocks noGrp="1"/>
          </p:cNvSpPr>
          <p:nvPr>
            <p:ph type="body" sz="quarter" idx="10"/>
          </p:nvPr>
        </p:nvSpPr>
        <p:spPr/>
        <p:txBody>
          <a:bodyPr/>
          <a:lstStyle/>
          <a:p>
            <a:r>
              <a:rPr lang="en-US" dirty="0"/>
              <a:t>cherry Command</a:t>
            </a:r>
          </a:p>
        </p:txBody>
      </p:sp>
      <p:sp>
        <p:nvSpPr>
          <p:cNvPr id="3" name="Title 2">
            <a:extLst>
              <a:ext uri="{FF2B5EF4-FFF2-40B4-BE49-F238E27FC236}">
                <a16:creationId xmlns:a16="http://schemas.microsoft.com/office/drawing/2014/main" id="{C74B0BF6-C62B-4CE9-A19F-048B193557DF}"/>
              </a:ext>
            </a:extLst>
          </p:cNvPr>
          <p:cNvSpPr>
            <a:spLocks noGrp="1"/>
          </p:cNvSpPr>
          <p:nvPr>
            <p:ph type="title"/>
          </p:nvPr>
        </p:nvSpPr>
        <p:spPr/>
        <p:txBody>
          <a:bodyPr/>
          <a:lstStyle/>
          <a:p>
            <a:r>
              <a:rPr lang="en-US" dirty="0"/>
              <a:t>Commit (4)</a:t>
            </a:r>
          </a:p>
        </p:txBody>
      </p:sp>
      <p:sp>
        <p:nvSpPr>
          <p:cNvPr id="4" name="Content Placeholder 3">
            <a:extLst>
              <a:ext uri="{FF2B5EF4-FFF2-40B4-BE49-F238E27FC236}">
                <a16:creationId xmlns:a16="http://schemas.microsoft.com/office/drawing/2014/main" id="{77760936-3DAE-45E0-A189-1677E3E35235}"/>
              </a:ext>
            </a:extLst>
          </p:cNvPr>
          <p:cNvSpPr>
            <a:spLocks noGrp="1"/>
          </p:cNvSpPr>
          <p:nvPr>
            <p:ph sz="quarter" idx="11"/>
          </p:nvPr>
        </p:nvSpPr>
        <p:spPr>
          <a:xfrm>
            <a:off x="214781" y="1568947"/>
            <a:ext cx="11334824" cy="478253"/>
          </a:xfrm>
        </p:spPr>
        <p:txBody>
          <a:bodyPr/>
          <a:lstStyle/>
          <a:p>
            <a:pPr marL="0" indent="0">
              <a:buNone/>
            </a:pPr>
            <a:r>
              <a:rPr lang="en-US" dirty="0"/>
              <a:t>The git cherry command finds the commits where are yet to be applied to upstream.</a:t>
            </a:r>
          </a:p>
        </p:txBody>
      </p:sp>
      <p:sp>
        <p:nvSpPr>
          <p:cNvPr id="7" name="Text Placeholder 1">
            <a:extLst>
              <a:ext uri="{FF2B5EF4-FFF2-40B4-BE49-F238E27FC236}">
                <a16:creationId xmlns:a16="http://schemas.microsoft.com/office/drawing/2014/main" id="{D12C62D2-AF3A-48D7-8E8D-E8FB56E4A66A}"/>
              </a:ext>
            </a:extLst>
          </p:cNvPr>
          <p:cNvSpPr txBox="1">
            <a:spLocks/>
          </p:cNvSpPr>
          <p:nvPr/>
        </p:nvSpPr>
        <p:spPr>
          <a:xfrm>
            <a:off x="175103" y="4867412"/>
            <a:ext cx="11347545" cy="39765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2400" b="1" kern="1200" baseline="0" dirty="0">
                <a:solidFill>
                  <a:schemeClr val="tx2">
                    <a:lumMod val="7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cherry-pick Command</a:t>
            </a:r>
          </a:p>
        </p:txBody>
      </p:sp>
      <p:sp>
        <p:nvSpPr>
          <p:cNvPr id="8" name="Content Placeholder 3">
            <a:extLst>
              <a:ext uri="{FF2B5EF4-FFF2-40B4-BE49-F238E27FC236}">
                <a16:creationId xmlns:a16="http://schemas.microsoft.com/office/drawing/2014/main" id="{9DA44090-1B37-4369-9CFC-A4E145E3E54E}"/>
              </a:ext>
            </a:extLst>
          </p:cNvPr>
          <p:cNvSpPr txBox="1">
            <a:spLocks/>
          </p:cNvSpPr>
          <p:nvPr/>
        </p:nvSpPr>
        <p:spPr>
          <a:xfrm>
            <a:off x="187824" y="5332121"/>
            <a:ext cx="11334824" cy="4782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lumMod val="7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7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git cherry-pick command  applies the changes introduced by some existing commits.</a:t>
            </a:r>
          </a:p>
        </p:txBody>
      </p:sp>
      <p:sp>
        <p:nvSpPr>
          <p:cNvPr id="9" name="Rectangle 8">
            <a:extLst>
              <a:ext uri="{FF2B5EF4-FFF2-40B4-BE49-F238E27FC236}">
                <a16:creationId xmlns:a16="http://schemas.microsoft.com/office/drawing/2014/main" id="{077A3AD4-DB3D-478C-B5AF-DCE7CCC48505}"/>
              </a:ext>
            </a:extLst>
          </p:cNvPr>
          <p:cNvSpPr/>
          <p:nvPr/>
        </p:nvSpPr>
        <p:spPr>
          <a:xfrm>
            <a:off x="313443" y="1989293"/>
            <a:ext cx="5529072" cy="80362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cherry-pick –v </a:t>
            </a:r>
            <a:r>
              <a:rPr lang="en-US" dirty="0" err="1">
                <a:solidFill>
                  <a:schemeClr val="tx2">
                    <a:lumMod val="75000"/>
                  </a:schemeClr>
                </a:solidFill>
              </a:rPr>
              <a:t>SampleBranchName</a:t>
            </a:r>
            <a:endParaRPr lang="en-US" dirty="0">
              <a:solidFill>
                <a:schemeClr val="tx2">
                  <a:lumMod val="75000"/>
                </a:schemeClr>
              </a:solidFill>
            </a:endParaRPr>
          </a:p>
          <a:p>
            <a:r>
              <a:rPr lang="en-US" dirty="0">
                <a:solidFill>
                  <a:schemeClr val="tx2">
                    <a:lumMod val="75000"/>
                  </a:schemeClr>
                </a:solidFill>
              </a:rPr>
              <a:t>Git cherry –v master</a:t>
            </a:r>
          </a:p>
        </p:txBody>
      </p:sp>
      <p:pic>
        <p:nvPicPr>
          <p:cNvPr id="12" name="Picture 11">
            <a:extLst>
              <a:ext uri="{FF2B5EF4-FFF2-40B4-BE49-F238E27FC236}">
                <a16:creationId xmlns:a16="http://schemas.microsoft.com/office/drawing/2014/main" id="{0DD941F6-D655-4DEA-91A6-60FE238D9212}"/>
              </a:ext>
            </a:extLst>
          </p:cNvPr>
          <p:cNvPicPr>
            <a:picLocks noChangeAspect="1"/>
          </p:cNvPicPr>
          <p:nvPr/>
        </p:nvPicPr>
        <p:blipFill>
          <a:blip r:embed="rId2"/>
          <a:stretch>
            <a:fillRect/>
          </a:stretch>
        </p:blipFill>
        <p:spPr>
          <a:xfrm>
            <a:off x="313443" y="3056750"/>
            <a:ext cx="7419975" cy="752475"/>
          </a:xfrm>
          <a:prstGeom prst="rect">
            <a:avLst/>
          </a:prstGeom>
        </p:spPr>
      </p:pic>
      <p:pic>
        <p:nvPicPr>
          <p:cNvPr id="13" name="Picture 12">
            <a:extLst>
              <a:ext uri="{FF2B5EF4-FFF2-40B4-BE49-F238E27FC236}">
                <a16:creationId xmlns:a16="http://schemas.microsoft.com/office/drawing/2014/main" id="{F01FE127-2722-4D73-8E7C-586FBDE6E647}"/>
              </a:ext>
            </a:extLst>
          </p:cNvPr>
          <p:cNvPicPr>
            <a:picLocks noChangeAspect="1"/>
          </p:cNvPicPr>
          <p:nvPr/>
        </p:nvPicPr>
        <p:blipFill>
          <a:blip r:embed="rId3"/>
          <a:stretch>
            <a:fillRect/>
          </a:stretch>
        </p:blipFill>
        <p:spPr>
          <a:xfrm>
            <a:off x="313443" y="3956978"/>
            <a:ext cx="6724650" cy="742950"/>
          </a:xfrm>
          <a:prstGeom prst="rect">
            <a:avLst/>
          </a:prstGeom>
        </p:spPr>
      </p:pic>
      <p:sp>
        <p:nvSpPr>
          <p:cNvPr id="14" name="Rectangle 13">
            <a:extLst>
              <a:ext uri="{FF2B5EF4-FFF2-40B4-BE49-F238E27FC236}">
                <a16:creationId xmlns:a16="http://schemas.microsoft.com/office/drawing/2014/main" id="{B9FAC9BE-6837-4499-9B8E-15EB821ACE2F}"/>
              </a:ext>
            </a:extLst>
          </p:cNvPr>
          <p:cNvSpPr/>
          <p:nvPr/>
        </p:nvSpPr>
        <p:spPr>
          <a:xfrm>
            <a:off x="214781" y="5794691"/>
            <a:ext cx="5529072" cy="4049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cherry-pick &lt;</a:t>
            </a:r>
            <a:r>
              <a:rPr lang="en-US" dirty="0" err="1">
                <a:solidFill>
                  <a:schemeClr val="tx2">
                    <a:lumMod val="75000"/>
                  </a:schemeClr>
                </a:solidFill>
              </a:rPr>
              <a:t>commitSHA</a:t>
            </a:r>
            <a:r>
              <a:rPr lang="en-US" dirty="0">
                <a:solidFill>
                  <a:schemeClr val="tx2">
                    <a:lumMod val="75000"/>
                  </a:schemeClr>
                </a:solidFill>
              </a:rPr>
              <a:t>&gt; </a:t>
            </a:r>
          </a:p>
        </p:txBody>
      </p:sp>
    </p:spTree>
    <p:extLst>
      <p:ext uri="{BB962C8B-B14F-4D97-AF65-F5344CB8AC3E}">
        <p14:creationId xmlns:p14="http://schemas.microsoft.com/office/powerpoint/2010/main" val="227344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50000"/>
              </a:lnSpc>
            </a:pPr>
            <a:r>
              <a:rPr lang="en-US" dirty="0"/>
              <a:t>Identify the different Git commands.</a:t>
            </a:r>
          </a:p>
          <a:p>
            <a:pPr>
              <a:lnSpc>
                <a:spcPct val="150000"/>
              </a:lnSpc>
            </a:pPr>
            <a:r>
              <a:rPr lang="en-US" dirty="0"/>
              <a:t>Use some of the key advance Git commands</a:t>
            </a:r>
          </a:p>
        </p:txBody>
      </p:sp>
    </p:spTree>
    <p:extLst>
      <p:ext uri="{BB962C8B-B14F-4D97-AF65-F5344CB8AC3E}">
        <p14:creationId xmlns:p14="http://schemas.microsoft.com/office/powerpoint/2010/main" val="3694408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Scenario</a:t>
            </a:r>
          </a:p>
        </p:txBody>
      </p:sp>
      <p:sp>
        <p:nvSpPr>
          <p:cNvPr id="3" name="Title 2"/>
          <p:cNvSpPr>
            <a:spLocks noGrp="1"/>
          </p:cNvSpPr>
          <p:nvPr>
            <p:ph type="title"/>
          </p:nvPr>
        </p:nvSpPr>
        <p:spPr/>
        <p:txBody>
          <a:bodyPr/>
          <a:lstStyle/>
          <a:p>
            <a:r>
              <a:rPr lang="en-US" dirty="0"/>
              <a:t>Rebasing (1)</a:t>
            </a:r>
          </a:p>
        </p:txBody>
      </p:sp>
      <p:sp>
        <p:nvSpPr>
          <p:cNvPr id="4" name="Content Placeholder 3"/>
          <p:cNvSpPr>
            <a:spLocks noGrp="1"/>
          </p:cNvSpPr>
          <p:nvPr>
            <p:ph sz="quarter" idx="11"/>
          </p:nvPr>
        </p:nvSpPr>
        <p:spPr>
          <a:xfrm>
            <a:off x="233585" y="1578023"/>
            <a:ext cx="11334824" cy="4780148"/>
          </a:xfrm>
        </p:spPr>
        <p:txBody>
          <a:bodyPr/>
          <a:lstStyle/>
          <a:p>
            <a:pPr marL="0" indent="0">
              <a:buNone/>
            </a:pPr>
            <a:r>
              <a:rPr lang="en-US" dirty="0"/>
              <a:t>Alex commits in a local version of a master branch. Simultaneously, another user Tom checked in 5 days of work into the master branch. </a:t>
            </a:r>
          </a:p>
          <a:p>
            <a:endParaRPr lang="en-US" dirty="0"/>
          </a:p>
        </p:txBody>
      </p:sp>
      <p:sp>
        <p:nvSpPr>
          <p:cNvPr id="5" name="Rectangle 4"/>
          <p:cNvSpPr/>
          <p:nvPr/>
        </p:nvSpPr>
        <p:spPr>
          <a:xfrm>
            <a:off x="220096" y="5206580"/>
            <a:ext cx="1134831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lumMod val="75000"/>
                  </a:schemeClr>
                </a:solidFill>
                <a:cs typeface="Arial" panose="020B0604020202020204" pitchFamily="34" charset="0"/>
              </a:rPr>
              <a:t>The rebase command forces Git to pull the changes first, and then re-apply (rebase) the un-pushed commits on the remote branch’s latest version. Thus the merge and the message is avoided.</a:t>
            </a:r>
          </a:p>
        </p:txBody>
      </p:sp>
      <p:sp>
        <p:nvSpPr>
          <p:cNvPr id="6" name="Rectangle 5"/>
          <p:cNvSpPr/>
          <p:nvPr/>
        </p:nvSpPr>
        <p:spPr>
          <a:xfrm>
            <a:off x="238385" y="2675136"/>
            <a:ext cx="11027023"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lumMod val="75000"/>
                  </a:schemeClr>
                </a:solidFill>
                <a:cs typeface="Arial" panose="020B0604020202020204" pitchFamily="34" charset="0"/>
              </a:rPr>
              <a:t>When the user attempts to push, Git identifies the conflicts and it prompts to perform Git pull to resolve it. </a:t>
            </a:r>
          </a:p>
          <a:p>
            <a:pPr marL="285750" indent="-285750">
              <a:buFont typeface="Arial" panose="020B0604020202020204" pitchFamily="34" charset="0"/>
              <a:buChar char="•"/>
            </a:pPr>
            <a:r>
              <a:rPr lang="en-US" dirty="0">
                <a:solidFill>
                  <a:schemeClr val="tx2">
                    <a:lumMod val="75000"/>
                  </a:schemeClr>
                </a:solidFill>
                <a:cs typeface="Arial" panose="020B0604020202020204" pitchFamily="34" charset="0"/>
              </a:rPr>
              <a:t>After doing Git pull, Git throws a message “Merge remote-tracking branch ‘origin/master‘”, which might clutter the log history a bit.</a:t>
            </a:r>
          </a:p>
        </p:txBody>
      </p:sp>
      <p:sp>
        <p:nvSpPr>
          <p:cNvPr id="7" name="Rectangle 6"/>
          <p:cNvSpPr/>
          <p:nvPr/>
        </p:nvSpPr>
        <p:spPr>
          <a:xfrm>
            <a:off x="235091" y="4173223"/>
            <a:ext cx="8995995" cy="369332"/>
          </a:xfrm>
          <a:prstGeom prst="rect">
            <a:avLst/>
          </a:prstGeom>
        </p:spPr>
        <p:txBody>
          <a:bodyPr wrap="square">
            <a:spAutoFit/>
          </a:bodyPr>
          <a:lstStyle/>
          <a:p>
            <a:r>
              <a:rPr lang="en-US" dirty="0">
                <a:solidFill>
                  <a:schemeClr val="tx2">
                    <a:lumMod val="75000"/>
                  </a:schemeClr>
                </a:solidFill>
                <a:cs typeface="Arial" panose="020B0604020202020204" pitchFamily="34" charset="0"/>
              </a:rPr>
              <a:t>Alternatively, to address the considered scenario,  you can use the following command:</a:t>
            </a:r>
          </a:p>
        </p:txBody>
      </p:sp>
      <p:sp>
        <p:nvSpPr>
          <p:cNvPr id="8" name="Rectangle 7"/>
          <p:cNvSpPr/>
          <p:nvPr/>
        </p:nvSpPr>
        <p:spPr>
          <a:xfrm>
            <a:off x="304800" y="4654087"/>
            <a:ext cx="1702902"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pull --rebase </a:t>
            </a:r>
          </a:p>
        </p:txBody>
      </p:sp>
      <p:sp>
        <p:nvSpPr>
          <p:cNvPr id="9" name="Rectangle 8"/>
          <p:cNvSpPr/>
          <p:nvPr/>
        </p:nvSpPr>
        <p:spPr>
          <a:xfrm>
            <a:off x="239645" y="2213172"/>
            <a:ext cx="6563491" cy="369332"/>
          </a:xfrm>
          <a:prstGeom prst="rect">
            <a:avLst/>
          </a:prstGeom>
        </p:spPr>
        <p:txBody>
          <a:bodyPr wrap="square">
            <a:spAutoFit/>
          </a:bodyPr>
          <a:lstStyle/>
          <a:p>
            <a:r>
              <a:rPr lang="en-US" b="1" dirty="0">
                <a:solidFill>
                  <a:schemeClr val="tx2">
                    <a:lumMod val="75000"/>
                  </a:schemeClr>
                </a:solidFill>
                <a:cs typeface="Arial" panose="020B0604020202020204" pitchFamily="34" charset="0"/>
              </a:rPr>
              <a:t>By using Push &amp; Pull command, the scenario can be handled </a:t>
            </a:r>
          </a:p>
        </p:txBody>
      </p:sp>
      <p:sp>
        <p:nvSpPr>
          <p:cNvPr id="10" name="Rectangle 9"/>
          <p:cNvSpPr/>
          <p:nvPr/>
        </p:nvSpPr>
        <p:spPr>
          <a:xfrm>
            <a:off x="238385" y="3783431"/>
            <a:ext cx="3607259" cy="369332"/>
          </a:xfrm>
          <a:prstGeom prst="rect">
            <a:avLst/>
          </a:prstGeom>
        </p:spPr>
        <p:txBody>
          <a:bodyPr wrap="square">
            <a:spAutoFit/>
          </a:bodyPr>
          <a:lstStyle/>
          <a:p>
            <a:r>
              <a:rPr lang="en-US" b="1" dirty="0">
                <a:solidFill>
                  <a:schemeClr val="tx2">
                    <a:lumMod val="75000"/>
                  </a:schemeClr>
                </a:solidFill>
                <a:cs typeface="Arial" panose="020B0604020202020204" pitchFamily="34" charset="0"/>
              </a:rPr>
              <a:t>Using Rebase Command</a:t>
            </a:r>
          </a:p>
        </p:txBody>
      </p:sp>
    </p:spTree>
    <p:extLst>
      <p:ext uri="{BB962C8B-B14F-4D97-AF65-F5344CB8AC3E}">
        <p14:creationId xmlns:p14="http://schemas.microsoft.com/office/powerpoint/2010/main" val="1505155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B5DF09-B719-4ABC-BF24-60E3F8EEB74C}"/>
              </a:ext>
            </a:extLst>
          </p:cNvPr>
          <p:cNvSpPr>
            <a:spLocks noGrp="1"/>
          </p:cNvSpPr>
          <p:nvPr>
            <p:ph type="body" sz="quarter" idx="10"/>
          </p:nvPr>
        </p:nvSpPr>
        <p:spPr/>
        <p:txBody>
          <a:bodyPr/>
          <a:lstStyle/>
          <a:p>
            <a:r>
              <a:rPr lang="en-US" dirty="0"/>
              <a:t>Merging Branch with Master</a:t>
            </a:r>
          </a:p>
        </p:txBody>
      </p:sp>
      <p:sp>
        <p:nvSpPr>
          <p:cNvPr id="3" name="Title 2">
            <a:extLst>
              <a:ext uri="{FF2B5EF4-FFF2-40B4-BE49-F238E27FC236}">
                <a16:creationId xmlns:a16="http://schemas.microsoft.com/office/drawing/2014/main" id="{C12670DE-ECF3-48B2-9A0B-C9AA32C33FA7}"/>
              </a:ext>
            </a:extLst>
          </p:cNvPr>
          <p:cNvSpPr>
            <a:spLocks noGrp="1"/>
          </p:cNvSpPr>
          <p:nvPr>
            <p:ph type="title"/>
          </p:nvPr>
        </p:nvSpPr>
        <p:spPr/>
        <p:txBody>
          <a:bodyPr/>
          <a:lstStyle/>
          <a:p>
            <a:r>
              <a:rPr lang="en-US" dirty="0"/>
              <a:t>Rebasing (3)</a:t>
            </a:r>
          </a:p>
        </p:txBody>
      </p:sp>
      <p:sp>
        <p:nvSpPr>
          <p:cNvPr id="4" name="Content Placeholder 3">
            <a:extLst>
              <a:ext uri="{FF2B5EF4-FFF2-40B4-BE49-F238E27FC236}">
                <a16:creationId xmlns:a16="http://schemas.microsoft.com/office/drawing/2014/main" id="{CDCE1405-C3ED-47F6-B116-55586DC89DCB}"/>
              </a:ext>
            </a:extLst>
          </p:cNvPr>
          <p:cNvSpPr>
            <a:spLocks noGrp="1"/>
          </p:cNvSpPr>
          <p:nvPr>
            <p:ph sz="quarter" idx="11"/>
          </p:nvPr>
        </p:nvSpPr>
        <p:spPr/>
        <p:txBody>
          <a:bodyPr/>
          <a:lstStyle/>
          <a:p>
            <a:r>
              <a:rPr lang="en-US" dirty="0"/>
              <a:t>Rebase command is an alternative to Merge command. You can rebase the feature branch with master branch using the following commands:</a:t>
            </a:r>
          </a:p>
          <a:p>
            <a:endParaRPr lang="en-US" dirty="0"/>
          </a:p>
          <a:p>
            <a:endParaRPr lang="en-US" dirty="0"/>
          </a:p>
          <a:p>
            <a:endParaRPr lang="en-US" dirty="0"/>
          </a:p>
          <a:p>
            <a:r>
              <a:rPr lang="en-US" dirty="0"/>
              <a:t>These commands move the entire feature branch to begin from the master branch and it incorporate all new commits in master. </a:t>
            </a:r>
          </a:p>
          <a:p>
            <a:r>
              <a:rPr lang="en-US" dirty="0"/>
              <a:t>Rebasing re-writes the project history by creating brand new commits for each commit in the original branch.</a:t>
            </a:r>
          </a:p>
          <a:p>
            <a:r>
              <a:rPr lang="en-US" dirty="0"/>
              <a:t>The major benefit of rebasing is:</a:t>
            </a:r>
          </a:p>
          <a:p>
            <a:pPr lvl="1"/>
            <a:r>
              <a:rPr lang="en-US" dirty="0"/>
              <a:t>Cleaner project history</a:t>
            </a:r>
          </a:p>
          <a:p>
            <a:pPr lvl="1"/>
            <a:r>
              <a:rPr lang="en-US" dirty="0"/>
              <a:t>Elimination of unnecessary merge commits required by git merge command</a:t>
            </a:r>
          </a:p>
          <a:p>
            <a:pPr lvl="1"/>
            <a:r>
              <a:rPr lang="en-US" dirty="0"/>
              <a:t>Provides linear project history</a:t>
            </a:r>
          </a:p>
          <a:p>
            <a:pPr lvl="1"/>
            <a:r>
              <a:rPr lang="en-US" dirty="0"/>
              <a:t>Easier navigation in the  project</a:t>
            </a:r>
          </a:p>
        </p:txBody>
      </p:sp>
      <p:sp>
        <p:nvSpPr>
          <p:cNvPr id="5" name="Rectangle 4">
            <a:extLst>
              <a:ext uri="{FF2B5EF4-FFF2-40B4-BE49-F238E27FC236}">
                <a16:creationId xmlns:a16="http://schemas.microsoft.com/office/drawing/2014/main" id="{D2F6C0B3-F9C7-415D-871C-026271948F0B}"/>
              </a:ext>
            </a:extLst>
          </p:cNvPr>
          <p:cNvSpPr/>
          <p:nvPr/>
        </p:nvSpPr>
        <p:spPr>
          <a:xfrm>
            <a:off x="524256" y="2190378"/>
            <a:ext cx="3401765" cy="8088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checkout feature</a:t>
            </a:r>
          </a:p>
          <a:p>
            <a:r>
              <a:rPr lang="en-US" dirty="0">
                <a:solidFill>
                  <a:schemeClr val="tx2">
                    <a:lumMod val="75000"/>
                  </a:schemeClr>
                </a:solidFill>
              </a:rPr>
              <a:t>git rebase master</a:t>
            </a:r>
          </a:p>
        </p:txBody>
      </p:sp>
    </p:spTree>
    <p:extLst>
      <p:ext uri="{BB962C8B-B14F-4D97-AF65-F5344CB8AC3E}">
        <p14:creationId xmlns:p14="http://schemas.microsoft.com/office/powerpoint/2010/main" val="90355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Interactive Rebasing</a:t>
            </a:r>
          </a:p>
        </p:txBody>
      </p:sp>
      <p:sp>
        <p:nvSpPr>
          <p:cNvPr id="3" name="Title 2"/>
          <p:cNvSpPr>
            <a:spLocks noGrp="1"/>
          </p:cNvSpPr>
          <p:nvPr>
            <p:ph type="title"/>
          </p:nvPr>
        </p:nvSpPr>
        <p:spPr/>
        <p:txBody>
          <a:bodyPr/>
          <a:lstStyle/>
          <a:p>
            <a:r>
              <a:rPr lang="en-US" dirty="0"/>
              <a:t>Rebasing (2)</a:t>
            </a:r>
          </a:p>
        </p:txBody>
      </p:sp>
      <p:sp>
        <p:nvSpPr>
          <p:cNvPr id="4" name="Content Placeholder 3"/>
          <p:cNvSpPr>
            <a:spLocks noGrp="1"/>
          </p:cNvSpPr>
          <p:nvPr>
            <p:ph sz="quarter" idx="11"/>
          </p:nvPr>
        </p:nvSpPr>
        <p:spPr/>
        <p:txBody>
          <a:bodyPr/>
          <a:lstStyle/>
          <a:p>
            <a:pPr marL="0" indent="0">
              <a:buNone/>
            </a:pPr>
            <a:r>
              <a:rPr lang="en-US" dirty="0"/>
              <a:t>If you are in need of an interactive rebasing, use the following command:</a:t>
            </a:r>
          </a:p>
          <a:p>
            <a:pPr marL="0" indent="0">
              <a:buNone/>
            </a:pPr>
            <a:endParaRPr lang="en-US" dirty="0"/>
          </a:p>
          <a:p>
            <a:pPr marL="0" indent="0">
              <a:buNone/>
            </a:pPr>
            <a:endParaRPr lang="en-US" dirty="0"/>
          </a:p>
          <a:p>
            <a:pPr marL="0" indent="0">
              <a:buNone/>
            </a:pPr>
            <a:endParaRPr lang="en-US" dirty="0"/>
          </a:p>
          <a:p>
            <a:pPr marL="0" indent="0">
              <a:buNone/>
            </a:pPr>
            <a:r>
              <a:rPr lang="en-US" dirty="0"/>
              <a:t>The command reapplies commit on top of another base.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dirty="0"/>
              <a:t>Note</a:t>
            </a:r>
            <a:r>
              <a:rPr lang="en-US" dirty="0"/>
              <a:t>: It is recommended not to use rebase commits that exist outside the repository.</a:t>
            </a:r>
          </a:p>
        </p:txBody>
      </p:sp>
      <p:sp>
        <p:nvSpPr>
          <p:cNvPr id="5" name="Rectangle 4"/>
          <p:cNvSpPr/>
          <p:nvPr/>
        </p:nvSpPr>
        <p:spPr>
          <a:xfrm>
            <a:off x="304800" y="1988498"/>
            <a:ext cx="3401765"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rebase -</a:t>
            </a:r>
            <a:r>
              <a:rPr lang="en-US" dirty="0" err="1">
                <a:solidFill>
                  <a:schemeClr val="tx2">
                    <a:lumMod val="75000"/>
                  </a:schemeClr>
                </a:solidFill>
              </a:rPr>
              <a:t>i</a:t>
            </a:r>
            <a:r>
              <a:rPr lang="en-US" dirty="0">
                <a:solidFill>
                  <a:schemeClr val="tx2">
                    <a:lumMod val="75000"/>
                  </a:schemeClr>
                </a:solidFill>
              </a:rPr>
              <a:t> {{some commit hash}}</a:t>
            </a:r>
          </a:p>
        </p:txBody>
      </p:sp>
      <p:sp>
        <p:nvSpPr>
          <p:cNvPr id="6" name="Rectangle 5"/>
          <p:cNvSpPr/>
          <p:nvPr/>
        </p:nvSpPr>
        <p:spPr>
          <a:xfrm>
            <a:off x="304800" y="2592715"/>
            <a:ext cx="3401765"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pull –rebase</a:t>
            </a:r>
          </a:p>
        </p:txBody>
      </p:sp>
      <p:pic>
        <p:nvPicPr>
          <p:cNvPr id="8" name="Picture 7" descr="git-rebase-i"/>
          <p:cNvPicPr/>
          <p:nvPr/>
        </p:nvPicPr>
        <p:blipFill rotWithShape="1">
          <a:blip r:embed="rId3">
            <a:extLst>
              <a:ext uri="{28A0092B-C50C-407E-A947-70E740481C1C}">
                <a14:useLocalDpi xmlns:a14="http://schemas.microsoft.com/office/drawing/2010/main" val="0"/>
              </a:ext>
            </a:extLst>
          </a:blip>
          <a:srcRect t="4840"/>
          <a:stretch/>
        </p:blipFill>
        <p:spPr bwMode="auto">
          <a:xfrm>
            <a:off x="304800" y="3471290"/>
            <a:ext cx="6057959" cy="2563056"/>
          </a:xfrm>
          <a:prstGeom prst="rect">
            <a:avLst/>
          </a:prstGeom>
          <a:noFill/>
          <a:ln>
            <a:noFill/>
          </a:ln>
        </p:spPr>
      </p:pic>
    </p:spTree>
    <p:extLst>
      <p:ext uri="{BB962C8B-B14F-4D97-AF65-F5344CB8AC3E}">
        <p14:creationId xmlns:p14="http://schemas.microsoft.com/office/powerpoint/2010/main" val="3126771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Types of Resets</a:t>
            </a:r>
          </a:p>
        </p:txBody>
      </p:sp>
      <p:sp>
        <p:nvSpPr>
          <p:cNvPr id="3" name="Title 2"/>
          <p:cNvSpPr>
            <a:spLocks noGrp="1"/>
          </p:cNvSpPr>
          <p:nvPr>
            <p:ph type="title"/>
          </p:nvPr>
        </p:nvSpPr>
        <p:spPr/>
        <p:txBody>
          <a:bodyPr/>
          <a:lstStyle/>
          <a:p>
            <a:r>
              <a:rPr lang="en-US" dirty="0"/>
              <a:t>Resetting the Files (1)</a:t>
            </a:r>
          </a:p>
        </p:txBody>
      </p:sp>
      <p:sp>
        <p:nvSpPr>
          <p:cNvPr id="4" name="Content Placeholder 3"/>
          <p:cNvSpPr>
            <a:spLocks noGrp="1"/>
          </p:cNvSpPr>
          <p:nvPr>
            <p:ph sz="quarter" idx="11"/>
          </p:nvPr>
        </p:nvSpPr>
        <p:spPr/>
        <p:txBody>
          <a:bodyPr/>
          <a:lstStyle/>
          <a:p>
            <a:pPr marL="0" indent="0">
              <a:buNone/>
            </a:pPr>
            <a:r>
              <a:rPr lang="en-US" dirty="0"/>
              <a:t>You can use the Reset command to return to a particular version in Git history. </a:t>
            </a:r>
            <a:r>
              <a:rPr lang="en-US" dirty="0">
                <a:cs typeface="Arial" panose="020B0604020202020204" pitchFamily="34" charset="0"/>
              </a:rPr>
              <a:t>Reset command lets you tidy up code before doing commit</a:t>
            </a:r>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68150445"/>
              </p:ext>
            </p:extLst>
          </p:nvPr>
        </p:nvGraphicFramePr>
        <p:xfrm>
          <a:off x="304799" y="2233892"/>
          <a:ext cx="11244806" cy="3293602"/>
        </p:xfrm>
        <a:graphic>
          <a:graphicData uri="http://schemas.openxmlformats.org/drawingml/2006/table">
            <a:tbl>
              <a:tblPr firstRow="1" bandRow="1">
                <a:tableStyleId>{5C22544A-7EE6-4342-B048-85BDC9FD1C3A}</a:tableStyleId>
              </a:tblPr>
              <a:tblGrid>
                <a:gridCol w="4248913">
                  <a:extLst>
                    <a:ext uri="{9D8B030D-6E8A-4147-A177-3AD203B41FA5}">
                      <a16:colId xmlns:a16="http://schemas.microsoft.com/office/drawing/2014/main" val="2572383321"/>
                    </a:ext>
                  </a:extLst>
                </a:gridCol>
                <a:gridCol w="6995893">
                  <a:extLst>
                    <a:ext uri="{9D8B030D-6E8A-4147-A177-3AD203B41FA5}">
                      <a16:colId xmlns:a16="http://schemas.microsoft.com/office/drawing/2014/main" val="1774262729"/>
                    </a:ext>
                  </a:extLst>
                </a:gridCol>
              </a:tblGrid>
              <a:tr h="543419">
                <a:tc>
                  <a:txBody>
                    <a:bodyPr/>
                    <a:lstStyle/>
                    <a:p>
                      <a:r>
                        <a:rPr lang="en-US" sz="1600" dirty="0">
                          <a:latin typeface="Arial" panose="020B0604020202020204" pitchFamily="34" charset="0"/>
                          <a:cs typeface="Arial" panose="020B0604020202020204" pitchFamily="34" charset="0"/>
                        </a:rPr>
                        <a:t>Command</a:t>
                      </a:r>
                    </a:p>
                  </a:txBody>
                  <a:tcPr/>
                </a:tc>
                <a:tc>
                  <a:txBody>
                    <a:bodyPr/>
                    <a:lstStyle/>
                    <a:p>
                      <a:r>
                        <a:rPr lang="en-US" sz="16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3646518359"/>
                  </a:ext>
                </a:extLst>
              </a:tr>
              <a:tr h="697409">
                <a:tc>
                  <a:txBody>
                    <a:bodyPr/>
                    <a:lstStyle/>
                    <a:p>
                      <a:r>
                        <a:rPr lang="en-US" sz="1600" dirty="0">
                          <a:solidFill>
                            <a:schemeClr val="tx2">
                              <a:lumMod val="75000"/>
                            </a:schemeClr>
                          </a:solidFill>
                          <a:latin typeface="Arial" panose="020B0604020202020204" pitchFamily="34" charset="0"/>
                          <a:cs typeface="Arial" panose="020B0604020202020204" pitchFamily="34" charset="0"/>
                        </a:rPr>
                        <a:t>git reset --hard {{some-commit-hash}}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2">
                              <a:lumMod val="75000"/>
                            </a:schemeClr>
                          </a:solidFill>
                          <a:latin typeface="Arial" panose="020B0604020202020204" pitchFamily="34" charset="0"/>
                          <a:cs typeface="Arial" panose="020B0604020202020204" pitchFamily="34" charset="0"/>
                        </a:rPr>
                        <a:t>Changes made after the commit are discarded.</a:t>
                      </a:r>
                    </a:p>
                  </a:txBody>
                  <a:tcPr/>
                </a:tc>
                <a:extLst>
                  <a:ext uri="{0D108BD9-81ED-4DB2-BD59-A6C34878D82A}">
                    <a16:rowId xmlns:a16="http://schemas.microsoft.com/office/drawing/2014/main" val="3388336613"/>
                  </a:ext>
                </a:extLst>
              </a:tr>
              <a:tr h="1060704">
                <a:tc>
                  <a:txBody>
                    <a:bodyPr/>
                    <a:lstStyle/>
                    <a:p>
                      <a:r>
                        <a:rPr lang="en-US" sz="1600" dirty="0">
                          <a:solidFill>
                            <a:schemeClr val="tx2">
                              <a:lumMod val="75000"/>
                            </a:schemeClr>
                          </a:solidFill>
                          <a:latin typeface="Arial" panose="020B0604020202020204" pitchFamily="34" charset="0"/>
                          <a:cs typeface="Arial" panose="020B0604020202020204" pitchFamily="34" charset="0"/>
                        </a:rPr>
                        <a:t>git reset {{some-commit-hash}}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2">
                              <a:lumMod val="75000"/>
                            </a:schemeClr>
                          </a:solidFill>
                          <a:latin typeface="Arial" panose="020B0604020202020204" pitchFamily="34" charset="0"/>
                          <a:cs typeface="Arial" panose="020B0604020202020204" pitchFamily="34" charset="0"/>
                        </a:rPr>
                        <a:t>Changes made after commit are moved to “</a:t>
                      </a:r>
                      <a:r>
                        <a:rPr lang="en-US" sz="1600" b="1" dirty="0">
                          <a:solidFill>
                            <a:schemeClr val="tx2">
                              <a:lumMod val="75000"/>
                            </a:schemeClr>
                          </a:solidFill>
                          <a:latin typeface="Arial" panose="020B0604020202020204" pitchFamily="34" charset="0"/>
                          <a:cs typeface="Arial" panose="020B0604020202020204" pitchFamily="34" charset="0"/>
                        </a:rPr>
                        <a:t>not yet staged for commit</a:t>
                      </a:r>
                      <a:r>
                        <a:rPr lang="en-US" sz="1600" b="0" dirty="0">
                          <a:solidFill>
                            <a:schemeClr val="tx2">
                              <a:lumMod val="75000"/>
                            </a:schemeClr>
                          </a:solidFill>
                          <a:latin typeface="Arial" panose="020B0604020202020204" pitchFamily="34" charset="0"/>
                          <a:cs typeface="Arial" panose="020B0604020202020204" pitchFamily="34" charset="0"/>
                        </a:rPr>
                        <a:t>” stage. If needed, run Git add and Git commit to add the files back to</a:t>
                      </a:r>
                      <a:r>
                        <a:rPr lang="en-US" sz="1600" b="0" baseline="0" dirty="0">
                          <a:solidFill>
                            <a:schemeClr val="tx2">
                              <a:lumMod val="75000"/>
                            </a:schemeClr>
                          </a:solidFill>
                          <a:latin typeface="Arial" panose="020B0604020202020204" pitchFamily="34" charset="0"/>
                          <a:cs typeface="Arial" panose="020B0604020202020204" pitchFamily="34" charset="0"/>
                        </a:rPr>
                        <a:t> the repository</a:t>
                      </a:r>
                      <a:r>
                        <a:rPr lang="en-US" sz="1600" b="0" dirty="0">
                          <a:solidFill>
                            <a:schemeClr val="tx2">
                              <a:lumMod val="75000"/>
                            </a:schemeClr>
                          </a:solidFill>
                          <a:latin typeface="Arial" panose="020B0604020202020204" pitchFamily="34" charset="0"/>
                          <a:cs typeface="Arial" panose="020B0604020202020204" pitchFamily="34" charset="0"/>
                        </a:rPr>
                        <a:t>.</a:t>
                      </a:r>
                    </a:p>
                  </a:txBody>
                  <a:tcPr/>
                </a:tc>
                <a:extLst>
                  <a:ext uri="{0D108BD9-81ED-4DB2-BD59-A6C34878D82A}">
                    <a16:rowId xmlns:a16="http://schemas.microsoft.com/office/drawing/2014/main" val="1879136005"/>
                  </a:ext>
                </a:extLst>
              </a:tr>
              <a:tr h="992070">
                <a:tc>
                  <a:txBody>
                    <a:bodyPr/>
                    <a:lstStyle/>
                    <a:p>
                      <a:r>
                        <a:rPr lang="en-US" sz="1600" dirty="0">
                          <a:solidFill>
                            <a:schemeClr val="tx2">
                              <a:lumMod val="75000"/>
                            </a:schemeClr>
                          </a:solidFill>
                          <a:latin typeface="Arial" panose="020B0604020202020204" pitchFamily="34" charset="0"/>
                          <a:cs typeface="Arial" panose="020B0604020202020204" pitchFamily="34" charset="0"/>
                        </a:rPr>
                        <a:t>git reset --soft {{some-commit-hash}}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tx2">
                              <a:lumMod val="75000"/>
                            </a:schemeClr>
                          </a:solidFill>
                          <a:latin typeface="Arial" panose="020B0604020202020204" pitchFamily="34" charset="0"/>
                          <a:cs typeface="Arial" panose="020B0604020202020204" pitchFamily="34" charset="0"/>
                        </a:rPr>
                        <a:t>Changes made after the commit are moved to “</a:t>
                      </a:r>
                      <a:r>
                        <a:rPr lang="en-US" sz="1600" b="1" dirty="0">
                          <a:solidFill>
                            <a:schemeClr val="tx2">
                              <a:lumMod val="75000"/>
                            </a:schemeClr>
                          </a:solidFill>
                          <a:latin typeface="Arial" panose="020B0604020202020204" pitchFamily="34" charset="0"/>
                          <a:cs typeface="Arial" panose="020B0604020202020204" pitchFamily="34" charset="0"/>
                        </a:rPr>
                        <a:t>staged for commit</a:t>
                      </a:r>
                      <a:r>
                        <a:rPr lang="en-US" sz="1600" b="0" dirty="0">
                          <a:solidFill>
                            <a:schemeClr val="tx2">
                              <a:lumMod val="75000"/>
                            </a:schemeClr>
                          </a:solidFill>
                          <a:latin typeface="Arial" panose="020B0604020202020204" pitchFamily="34" charset="0"/>
                          <a:cs typeface="Arial" panose="020B0604020202020204" pitchFamily="34" charset="0"/>
                        </a:rPr>
                        <a:t>” stage. You can run Git commit command to add files back to the repository.</a:t>
                      </a:r>
                    </a:p>
                  </a:txBody>
                  <a:tcPr/>
                </a:tc>
                <a:extLst>
                  <a:ext uri="{0D108BD9-81ED-4DB2-BD59-A6C34878D82A}">
                    <a16:rowId xmlns:a16="http://schemas.microsoft.com/office/drawing/2014/main" val="2400706706"/>
                  </a:ext>
                </a:extLst>
              </a:tr>
            </a:tbl>
          </a:graphicData>
        </a:graphic>
      </p:graphicFrame>
    </p:spTree>
    <p:extLst>
      <p:ext uri="{BB962C8B-B14F-4D97-AF65-F5344CB8AC3E}">
        <p14:creationId xmlns:p14="http://schemas.microsoft.com/office/powerpoint/2010/main" val="2696417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Scenario</a:t>
            </a:r>
          </a:p>
        </p:txBody>
      </p:sp>
      <p:sp>
        <p:nvSpPr>
          <p:cNvPr id="3" name="Title 2"/>
          <p:cNvSpPr>
            <a:spLocks noGrp="1"/>
          </p:cNvSpPr>
          <p:nvPr>
            <p:ph type="title"/>
          </p:nvPr>
        </p:nvSpPr>
        <p:spPr/>
        <p:txBody>
          <a:bodyPr/>
          <a:lstStyle/>
          <a:p>
            <a:r>
              <a:rPr lang="en-US" dirty="0"/>
              <a:t>Resetting the Files (2)</a:t>
            </a:r>
          </a:p>
        </p:txBody>
      </p:sp>
      <p:sp>
        <p:nvSpPr>
          <p:cNvPr id="4" name="Content Placeholder 3"/>
          <p:cNvSpPr>
            <a:spLocks noGrp="1"/>
          </p:cNvSpPr>
          <p:nvPr>
            <p:ph sz="quarter" idx="11"/>
          </p:nvPr>
        </p:nvSpPr>
        <p:spPr/>
        <p:txBody>
          <a:bodyPr/>
          <a:lstStyle/>
          <a:p>
            <a:pPr marL="0" indent="0">
              <a:buNone/>
            </a:pPr>
            <a:r>
              <a:rPr lang="en-US" dirty="0"/>
              <a:t>Alex wants to Ignore local changes for few files, but at the same time he wants to save the changes in few other files. He wants to check out committed versions of the files whose changes are to be ignored.</a:t>
            </a:r>
          </a:p>
          <a:p>
            <a:pPr marL="0" indent="0">
              <a:buNone/>
            </a:pPr>
            <a:endParaRPr lang="en-US" dirty="0"/>
          </a:p>
          <a:p>
            <a:pPr marL="0" indent="0">
              <a:buNone/>
            </a:pPr>
            <a:endParaRPr lang="en-US" dirty="0"/>
          </a:p>
          <a:p>
            <a:pPr marL="0" indent="0">
              <a:buNone/>
            </a:pPr>
            <a:r>
              <a:rPr lang="en-US" dirty="0"/>
              <a:t>An alternative command is:</a:t>
            </a:r>
          </a:p>
          <a:p>
            <a:pPr marL="0" indent="0">
              <a:buNone/>
            </a:pPr>
            <a:endParaRPr lang="en-US" dirty="0"/>
          </a:p>
          <a:p>
            <a:pPr marL="0" indent="0">
              <a:buNone/>
            </a:pPr>
            <a:endParaRPr lang="en-US" dirty="0"/>
          </a:p>
          <a:p>
            <a:pPr marL="0" indent="0">
              <a:buNone/>
            </a:pPr>
            <a:r>
              <a:rPr lang="en-US" dirty="0"/>
              <a:t>To check out another version of a file from other branch or commit.</a:t>
            </a:r>
          </a:p>
          <a:p>
            <a:pPr marL="0" indent="0">
              <a:buNone/>
            </a:pPr>
            <a:endParaRPr lang="en-US" dirty="0"/>
          </a:p>
          <a:p>
            <a:endParaRPr lang="en-US" dirty="0"/>
          </a:p>
        </p:txBody>
      </p:sp>
      <p:sp>
        <p:nvSpPr>
          <p:cNvPr id="5" name="Rectangle 4"/>
          <p:cNvSpPr/>
          <p:nvPr/>
        </p:nvSpPr>
        <p:spPr>
          <a:xfrm>
            <a:off x="304800" y="2300603"/>
            <a:ext cx="2844242" cy="4568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checkout filename.js</a:t>
            </a:r>
          </a:p>
        </p:txBody>
      </p:sp>
      <p:sp>
        <p:nvSpPr>
          <p:cNvPr id="6" name="Rectangle 5"/>
          <p:cNvSpPr/>
          <p:nvPr/>
        </p:nvSpPr>
        <p:spPr>
          <a:xfrm>
            <a:off x="304800" y="3489150"/>
            <a:ext cx="1549463"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reset –hard</a:t>
            </a:r>
          </a:p>
        </p:txBody>
      </p:sp>
      <p:sp>
        <p:nvSpPr>
          <p:cNvPr id="7" name="Rectangle 6"/>
          <p:cNvSpPr/>
          <p:nvPr/>
        </p:nvSpPr>
        <p:spPr>
          <a:xfrm>
            <a:off x="2290716" y="3489150"/>
            <a:ext cx="4181850" cy="369332"/>
          </a:xfrm>
          <a:prstGeom prst="rect">
            <a:avLst/>
          </a:prstGeom>
        </p:spPr>
        <p:txBody>
          <a:bodyPr wrap="none">
            <a:spAutoFit/>
          </a:bodyPr>
          <a:lstStyle/>
          <a:p>
            <a:r>
              <a:rPr lang="en-US" b="1" dirty="0">
                <a:solidFill>
                  <a:schemeClr val="tx2">
                    <a:lumMod val="75000"/>
                  </a:schemeClr>
                </a:solidFill>
                <a:cs typeface="Arial" panose="020B0604020202020204" pitchFamily="34" charset="0"/>
              </a:rPr>
              <a:t>Note</a:t>
            </a:r>
            <a:r>
              <a:rPr lang="en-US" dirty="0">
                <a:solidFill>
                  <a:schemeClr val="tx2">
                    <a:lumMod val="75000"/>
                  </a:schemeClr>
                </a:solidFill>
                <a:cs typeface="Arial" panose="020B0604020202020204" pitchFamily="34" charset="0"/>
              </a:rPr>
              <a:t>: But this option is only for some files.</a:t>
            </a:r>
            <a:endParaRPr lang="en-US" dirty="0"/>
          </a:p>
        </p:txBody>
      </p:sp>
      <p:sp>
        <p:nvSpPr>
          <p:cNvPr id="8" name="Rectangle 7"/>
          <p:cNvSpPr/>
          <p:nvPr/>
        </p:nvSpPr>
        <p:spPr>
          <a:xfrm>
            <a:off x="304800" y="5310596"/>
            <a:ext cx="4876800" cy="4999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checkout {{some-commit-hash}} file-name.js</a:t>
            </a:r>
          </a:p>
        </p:txBody>
      </p:sp>
      <p:sp>
        <p:nvSpPr>
          <p:cNvPr id="9" name="Rectangle 8"/>
          <p:cNvSpPr/>
          <p:nvPr/>
        </p:nvSpPr>
        <p:spPr>
          <a:xfrm>
            <a:off x="304800" y="4590138"/>
            <a:ext cx="4935061" cy="4887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checkout some-branch-name file-name.js </a:t>
            </a:r>
          </a:p>
        </p:txBody>
      </p:sp>
    </p:spTree>
    <p:extLst>
      <p:ext uri="{BB962C8B-B14F-4D97-AF65-F5344CB8AC3E}">
        <p14:creationId xmlns:p14="http://schemas.microsoft.com/office/powerpoint/2010/main" val="15912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Scenario</a:t>
            </a:r>
          </a:p>
        </p:txBody>
      </p:sp>
      <p:sp>
        <p:nvSpPr>
          <p:cNvPr id="3" name="Title 2"/>
          <p:cNvSpPr>
            <a:spLocks noGrp="1"/>
          </p:cNvSpPr>
          <p:nvPr>
            <p:ph type="title"/>
          </p:nvPr>
        </p:nvSpPr>
        <p:spPr/>
        <p:txBody>
          <a:bodyPr/>
          <a:lstStyle/>
          <a:p>
            <a:r>
              <a:rPr lang="en-US" dirty="0"/>
              <a:t>Finding Difference Between Folders (1)</a:t>
            </a:r>
          </a:p>
        </p:txBody>
      </p:sp>
      <p:sp>
        <p:nvSpPr>
          <p:cNvPr id="4" name="Content Placeholder 3"/>
          <p:cNvSpPr>
            <a:spLocks noGrp="1"/>
          </p:cNvSpPr>
          <p:nvPr>
            <p:ph sz="quarter" idx="11"/>
          </p:nvPr>
        </p:nvSpPr>
        <p:spPr/>
        <p:txBody>
          <a:bodyPr/>
          <a:lstStyle/>
          <a:p>
            <a:pPr marL="0" indent="0">
              <a:buNone/>
            </a:pPr>
            <a:r>
              <a:rPr lang="en-US" dirty="0"/>
              <a:t>Alex wants to find the difference between the folders. You can use the “</a:t>
            </a:r>
            <a:r>
              <a:rPr lang="en-US" dirty="0" err="1"/>
              <a:t>difftool</a:t>
            </a:r>
            <a:r>
              <a:rPr lang="en-US" dirty="0"/>
              <a:t>” command to find the difference between folders.</a:t>
            </a:r>
          </a:p>
          <a:p>
            <a:endParaRPr lang="en-US" dirty="0"/>
          </a:p>
        </p:txBody>
      </p:sp>
      <p:sp>
        <p:nvSpPr>
          <p:cNvPr id="5" name="Rectangle 4"/>
          <p:cNvSpPr/>
          <p:nvPr/>
        </p:nvSpPr>
        <p:spPr>
          <a:xfrm>
            <a:off x="304800" y="2212681"/>
            <a:ext cx="1668379" cy="5624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a:t>
            </a:r>
            <a:r>
              <a:rPr lang="en-US" dirty="0" err="1">
                <a:solidFill>
                  <a:schemeClr val="tx2">
                    <a:lumMod val="75000"/>
                  </a:schemeClr>
                </a:solidFill>
              </a:rPr>
              <a:t>difftool</a:t>
            </a:r>
            <a:r>
              <a:rPr lang="en-US" dirty="0">
                <a:solidFill>
                  <a:schemeClr val="tx2">
                    <a:lumMod val="75000"/>
                  </a:schemeClr>
                </a:solidFill>
              </a:rPr>
              <a:t> –d</a:t>
            </a:r>
          </a:p>
        </p:txBody>
      </p:sp>
      <p:pic>
        <p:nvPicPr>
          <p:cNvPr id="6" name="Picture 5" descr="git-difftool-d"/>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3004630"/>
            <a:ext cx="8496300" cy="3114981"/>
          </a:xfrm>
          <a:prstGeom prst="rect">
            <a:avLst/>
          </a:prstGeom>
          <a:noFill/>
          <a:ln>
            <a:solidFill>
              <a:schemeClr val="bg1">
                <a:lumMod val="50000"/>
              </a:schemeClr>
            </a:solidFill>
          </a:ln>
        </p:spPr>
      </p:pic>
    </p:spTree>
    <p:extLst>
      <p:ext uri="{BB962C8B-B14F-4D97-AF65-F5344CB8AC3E}">
        <p14:creationId xmlns:p14="http://schemas.microsoft.com/office/powerpoint/2010/main" val="661998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Finding Difference Between Files</a:t>
            </a:r>
          </a:p>
        </p:txBody>
      </p:sp>
      <p:sp>
        <p:nvSpPr>
          <p:cNvPr id="3" name="Title 2"/>
          <p:cNvSpPr>
            <a:spLocks noGrp="1"/>
          </p:cNvSpPr>
          <p:nvPr>
            <p:ph type="title"/>
          </p:nvPr>
        </p:nvSpPr>
        <p:spPr/>
        <p:txBody>
          <a:bodyPr/>
          <a:lstStyle/>
          <a:p>
            <a:r>
              <a:rPr lang="en-US" dirty="0"/>
              <a:t>Finding Difference Between Folders (2)</a:t>
            </a:r>
          </a:p>
        </p:txBody>
      </p:sp>
      <p:sp>
        <p:nvSpPr>
          <p:cNvPr id="4" name="Content Placeholder 3"/>
          <p:cNvSpPr>
            <a:spLocks noGrp="1"/>
          </p:cNvSpPr>
          <p:nvPr>
            <p:ph sz="quarter" idx="11"/>
          </p:nvPr>
        </p:nvSpPr>
        <p:spPr/>
        <p:txBody>
          <a:bodyPr/>
          <a:lstStyle/>
          <a:p>
            <a:pPr marL="0" indent="0">
              <a:buNone/>
            </a:pPr>
            <a:r>
              <a:rPr lang="en-US" dirty="0"/>
              <a:t>To find the difference between two files, use the following command:</a:t>
            </a:r>
          </a:p>
        </p:txBody>
      </p:sp>
      <p:sp>
        <p:nvSpPr>
          <p:cNvPr id="5" name="Rectangle 4"/>
          <p:cNvSpPr/>
          <p:nvPr/>
        </p:nvSpPr>
        <p:spPr>
          <a:xfrm>
            <a:off x="249936" y="4082550"/>
            <a:ext cx="377854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2">
                    <a:lumMod val="75000"/>
                  </a:schemeClr>
                </a:solidFill>
                <a:cs typeface="Arial" panose="020B0604020202020204" pitchFamily="34" charset="0"/>
              </a:rPr>
              <a:t>Ignore the white space</a:t>
            </a:r>
          </a:p>
        </p:txBody>
      </p:sp>
      <p:sp>
        <p:nvSpPr>
          <p:cNvPr id="6" name="Rectangle 5"/>
          <p:cNvSpPr/>
          <p:nvPr/>
        </p:nvSpPr>
        <p:spPr>
          <a:xfrm>
            <a:off x="304801" y="5195685"/>
            <a:ext cx="3723675" cy="4484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diff -w  or  git blame –w</a:t>
            </a:r>
          </a:p>
        </p:txBody>
      </p:sp>
      <p:sp>
        <p:nvSpPr>
          <p:cNvPr id="7" name="Rectangle 6"/>
          <p:cNvSpPr/>
          <p:nvPr/>
        </p:nvSpPr>
        <p:spPr>
          <a:xfrm>
            <a:off x="293736" y="2105138"/>
            <a:ext cx="3734740"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diff some-branch some-filename.js</a:t>
            </a:r>
          </a:p>
        </p:txBody>
      </p:sp>
      <p:sp>
        <p:nvSpPr>
          <p:cNvPr id="8" name="Rectangle 7"/>
          <p:cNvSpPr/>
          <p:nvPr/>
        </p:nvSpPr>
        <p:spPr>
          <a:xfrm>
            <a:off x="249935" y="3206434"/>
            <a:ext cx="11381232" cy="400110"/>
          </a:xfrm>
          <a:prstGeom prst="rect">
            <a:avLst/>
          </a:prstGeom>
          <a:solidFill>
            <a:schemeClr val="accent4">
              <a:lumMod val="20000"/>
              <a:lumOff val="80000"/>
            </a:schemeClr>
          </a:solidFill>
        </p:spPr>
        <p:txBody>
          <a:bodyPr wrap="square">
            <a:spAutoFit/>
          </a:bodyPr>
          <a:lstStyle/>
          <a:p>
            <a:pPr algn="ctr"/>
            <a:r>
              <a:rPr lang="en-US" sz="2000" dirty="0">
                <a:solidFill>
                  <a:schemeClr val="tx2">
                    <a:lumMod val="75000"/>
                  </a:schemeClr>
                </a:solidFill>
                <a:cs typeface="Arial" panose="020B0604020202020204" pitchFamily="34" charset="0"/>
              </a:rPr>
              <a:t>Alex wants to ignore the white space during re-indentation or re-format of a file. How will he do this?</a:t>
            </a:r>
          </a:p>
        </p:txBody>
      </p:sp>
      <p:sp>
        <p:nvSpPr>
          <p:cNvPr id="9" name="Rectangle 8"/>
          <p:cNvSpPr/>
          <p:nvPr/>
        </p:nvSpPr>
        <p:spPr>
          <a:xfrm>
            <a:off x="249935" y="4569868"/>
            <a:ext cx="11299669" cy="369332"/>
          </a:xfrm>
          <a:prstGeom prst="rect">
            <a:avLst/>
          </a:prstGeom>
        </p:spPr>
        <p:txBody>
          <a:bodyPr wrap="square">
            <a:spAutoFit/>
          </a:bodyPr>
          <a:lstStyle/>
          <a:p>
            <a:r>
              <a:rPr lang="en-US" dirty="0">
                <a:solidFill>
                  <a:schemeClr val="tx2">
                    <a:lumMod val="75000"/>
                  </a:schemeClr>
                </a:solidFill>
                <a:cs typeface="Arial" panose="020B0604020202020204" pitchFamily="34" charset="0"/>
              </a:rPr>
              <a:t>To ignore the white space changes during re-indentation or re-format of a file, use the following command:</a:t>
            </a:r>
          </a:p>
        </p:txBody>
      </p:sp>
    </p:spTree>
    <p:extLst>
      <p:ext uri="{BB962C8B-B14F-4D97-AF65-F5344CB8AC3E}">
        <p14:creationId xmlns:p14="http://schemas.microsoft.com/office/powerpoint/2010/main" val="221862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Scenario</a:t>
            </a:r>
          </a:p>
        </p:txBody>
      </p:sp>
      <p:sp>
        <p:nvSpPr>
          <p:cNvPr id="3" name="Title 2"/>
          <p:cNvSpPr>
            <a:spLocks noGrp="1"/>
          </p:cNvSpPr>
          <p:nvPr>
            <p:ph type="title"/>
          </p:nvPr>
        </p:nvSpPr>
        <p:spPr/>
        <p:txBody>
          <a:bodyPr/>
          <a:lstStyle/>
          <a:p>
            <a:r>
              <a:rPr lang="en-US" dirty="0"/>
              <a:t>Stashing (1)</a:t>
            </a:r>
          </a:p>
        </p:txBody>
      </p:sp>
      <p:sp>
        <p:nvSpPr>
          <p:cNvPr id="4" name="Content Placeholder 3"/>
          <p:cNvSpPr>
            <a:spLocks noGrp="1"/>
          </p:cNvSpPr>
          <p:nvPr>
            <p:ph sz="quarter" idx="11"/>
          </p:nvPr>
        </p:nvSpPr>
        <p:spPr/>
        <p:txBody>
          <a:bodyPr/>
          <a:lstStyle/>
          <a:p>
            <a:pPr marL="0" indent="0">
              <a:buNone/>
            </a:pPr>
            <a:r>
              <a:rPr lang="en-US" dirty="0"/>
              <a:t>Alex wants to pull all the unsaved changes on Git Stack. </a:t>
            </a:r>
          </a:p>
          <a:p>
            <a:pPr marL="0" indent="0">
              <a:buNone/>
            </a:pPr>
            <a:r>
              <a:rPr lang="en-US" dirty="0"/>
              <a:t>You can put all the unsaved changes on a “Git stack” using the “stash” command.</a:t>
            </a:r>
          </a:p>
          <a:p>
            <a:endParaRPr lang="en-US" dirty="0"/>
          </a:p>
        </p:txBody>
      </p:sp>
      <p:sp>
        <p:nvSpPr>
          <p:cNvPr id="5" name="Rectangle 4"/>
          <p:cNvSpPr/>
          <p:nvPr/>
        </p:nvSpPr>
        <p:spPr>
          <a:xfrm>
            <a:off x="304800" y="2604093"/>
            <a:ext cx="3734740"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stash -p</a:t>
            </a:r>
          </a:p>
        </p:txBody>
      </p:sp>
      <p:sp>
        <p:nvSpPr>
          <p:cNvPr id="7" name="Rectangle 6"/>
          <p:cNvSpPr/>
          <p:nvPr/>
        </p:nvSpPr>
        <p:spPr>
          <a:xfrm>
            <a:off x="493776" y="3163750"/>
            <a:ext cx="4206240" cy="646331"/>
          </a:xfrm>
          <a:prstGeom prst="rect">
            <a:avLst/>
          </a:prstGeom>
        </p:spPr>
        <p:txBody>
          <a:bodyPr wrap="square">
            <a:spAutoFit/>
          </a:bodyPr>
          <a:lstStyle/>
          <a:p>
            <a:r>
              <a:rPr lang="en-US" dirty="0">
                <a:solidFill>
                  <a:schemeClr val="tx2">
                    <a:lumMod val="75000"/>
                  </a:schemeClr>
                </a:solidFill>
              </a:rPr>
              <a:t>-p option allows you to see the chunks of changes that needs to be stashed.</a:t>
            </a:r>
          </a:p>
        </p:txBody>
      </p:sp>
      <p:pic>
        <p:nvPicPr>
          <p:cNvPr id="8" name="Picture 7" descr="git-stash-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6725" y="2525236"/>
            <a:ext cx="5969979" cy="3734381"/>
          </a:xfrm>
          <a:prstGeom prst="rect">
            <a:avLst/>
          </a:prstGeom>
          <a:noFill/>
          <a:ln>
            <a:noFill/>
          </a:ln>
        </p:spPr>
      </p:pic>
      <p:sp>
        <p:nvSpPr>
          <p:cNvPr id="6" name="Rectangle 5">
            <a:extLst>
              <a:ext uri="{FF2B5EF4-FFF2-40B4-BE49-F238E27FC236}">
                <a16:creationId xmlns:a16="http://schemas.microsoft.com/office/drawing/2014/main" id="{380CCA88-303B-4B64-98EB-1D46C3F1AE66}"/>
              </a:ext>
            </a:extLst>
          </p:cNvPr>
          <p:cNvSpPr/>
          <p:nvPr/>
        </p:nvSpPr>
        <p:spPr>
          <a:xfrm>
            <a:off x="304800" y="4008571"/>
            <a:ext cx="5170833" cy="2308324"/>
          </a:xfrm>
          <a:prstGeom prst="rect">
            <a:avLst/>
          </a:prstGeom>
        </p:spPr>
        <p:txBody>
          <a:bodyPr wrap="square">
            <a:spAutoFit/>
          </a:bodyPr>
          <a:lstStyle/>
          <a:p>
            <a:r>
              <a:rPr lang="en-US" dirty="0">
                <a:solidFill>
                  <a:schemeClr val="tx2">
                    <a:lumMod val="75000"/>
                  </a:schemeClr>
                </a:solidFill>
              </a:rPr>
              <a:t>You can use  the stash command when you want to record the current state of the working directory and the index, but want to go back to a clean working directory. </a:t>
            </a:r>
          </a:p>
          <a:p>
            <a:endParaRPr lang="en-US" dirty="0">
              <a:solidFill>
                <a:schemeClr val="tx2">
                  <a:lumMod val="75000"/>
                </a:schemeClr>
              </a:solidFill>
            </a:endParaRPr>
          </a:p>
          <a:p>
            <a:r>
              <a:rPr lang="en-US" dirty="0">
                <a:solidFill>
                  <a:schemeClr val="tx2">
                    <a:lumMod val="75000"/>
                  </a:schemeClr>
                </a:solidFill>
              </a:rPr>
              <a:t>The command saves the local modifications and reverts the working directory to match the HEAD commit.</a:t>
            </a:r>
          </a:p>
        </p:txBody>
      </p:sp>
    </p:spTree>
    <p:extLst>
      <p:ext uri="{BB962C8B-B14F-4D97-AF65-F5344CB8AC3E}">
        <p14:creationId xmlns:p14="http://schemas.microsoft.com/office/powerpoint/2010/main" val="1082869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Stash Command Options</a:t>
            </a:r>
          </a:p>
        </p:txBody>
      </p:sp>
      <p:sp>
        <p:nvSpPr>
          <p:cNvPr id="3" name="Title 2"/>
          <p:cNvSpPr>
            <a:spLocks noGrp="1"/>
          </p:cNvSpPr>
          <p:nvPr>
            <p:ph type="title"/>
          </p:nvPr>
        </p:nvSpPr>
        <p:spPr/>
        <p:txBody>
          <a:bodyPr/>
          <a:lstStyle/>
          <a:p>
            <a:r>
              <a:rPr lang="en-US" dirty="0"/>
              <a:t>Stashing (2)</a:t>
            </a:r>
          </a:p>
        </p:txBody>
      </p:sp>
      <p:sp>
        <p:nvSpPr>
          <p:cNvPr id="4" name="Content Placeholder 3"/>
          <p:cNvSpPr>
            <a:spLocks noGrp="1"/>
          </p:cNvSpPr>
          <p:nvPr>
            <p:ph sz="quarter" idx="11"/>
          </p:nvPr>
        </p:nvSpPr>
        <p:spPr/>
        <p:txBody>
          <a:bodyPr/>
          <a:lstStyle/>
          <a:p>
            <a:pPr marL="0" indent="0">
              <a:buNone/>
            </a:pPr>
            <a:r>
              <a:rPr lang="en-US" b="1" dirty="0"/>
              <a:t>Stash list </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lvl="1"/>
            <a:endParaRPr lang="en-US" dirty="0"/>
          </a:p>
          <a:p>
            <a:pPr lvl="1"/>
            <a:endParaRPr lang="en-US" dirty="0"/>
          </a:p>
          <a:p>
            <a:pPr lvl="1"/>
            <a:endParaRPr lang="en-US" dirty="0"/>
          </a:p>
          <a:p>
            <a:pPr marL="0" indent="0">
              <a:buNone/>
            </a:pPr>
            <a:r>
              <a:rPr lang="en-US" b="1" dirty="0"/>
              <a:t>Stash pop </a:t>
            </a:r>
            <a:r>
              <a:rPr lang="en-US" dirty="0"/>
              <a:t> </a:t>
            </a:r>
          </a:p>
          <a:p>
            <a:pPr lvl="1"/>
            <a:endParaRPr lang="en-US" dirty="0"/>
          </a:p>
          <a:p>
            <a:pPr lvl="1"/>
            <a:endParaRPr lang="en-US" dirty="0"/>
          </a:p>
          <a:p>
            <a:pPr lvl="1"/>
            <a:endParaRPr lang="en-US" dirty="0"/>
          </a:p>
          <a:p>
            <a:endParaRPr lang="en-US" dirty="0"/>
          </a:p>
        </p:txBody>
      </p:sp>
      <p:sp>
        <p:nvSpPr>
          <p:cNvPr id="5" name="Rectangle 4"/>
          <p:cNvSpPr/>
          <p:nvPr/>
        </p:nvSpPr>
        <p:spPr>
          <a:xfrm>
            <a:off x="304800" y="1923338"/>
            <a:ext cx="3734740"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stash list</a:t>
            </a:r>
          </a:p>
        </p:txBody>
      </p:sp>
      <p:pic>
        <p:nvPicPr>
          <p:cNvPr id="11" name="Picture 10">
            <a:extLst>
              <a:ext uri="{FF2B5EF4-FFF2-40B4-BE49-F238E27FC236}">
                <a16:creationId xmlns:a16="http://schemas.microsoft.com/office/drawing/2014/main" id="{EC4BD561-6C73-4704-88F9-3500EEB0B235}"/>
              </a:ext>
            </a:extLst>
          </p:cNvPr>
          <p:cNvPicPr>
            <a:picLocks noChangeAspect="1"/>
          </p:cNvPicPr>
          <p:nvPr/>
        </p:nvPicPr>
        <p:blipFill rotWithShape="1">
          <a:blip r:embed="rId3"/>
          <a:srcRect t="47750" r="1994" b="1211"/>
          <a:stretch/>
        </p:blipFill>
        <p:spPr>
          <a:xfrm>
            <a:off x="181140" y="3331372"/>
            <a:ext cx="10305885" cy="738941"/>
          </a:xfrm>
          <a:prstGeom prst="rect">
            <a:avLst/>
          </a:prstGeom>
        </p:spPr>
      </p:pic>
      <p:sp>
        <p:nvSpPr>
          <p:cNvPr id="13" name="Rectangle 12">
            <a:extLst>
              <a:ext uri="{FF2B5EF4-FFF2-40B4-BE49-F238E27FC236}">
                <a16:creationId xmlns:a16="http://schemas.microsoft.com/office/drawing/2014/main" id="{D73E4B4A-A09E-4E01-B278-5DD2B1A9BDC4}"/>
              </a:ext>
            </a:extLst>
          </p:cNvPr>
          <p:cNvSpPr/>
          <p:nvPr/>
        </p:nvSpPr>
        <p:spPr>
          <a:xfrm>
            <a:off x="304800" y="4627964"/>
            <a:ext cx="3734740"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stash pop</a:t>
            </a:r>
          </a:p>
        </p:txBody>
      </p:sp>
      <p:pic>
        <p:nvPicPr>
          <p:cNvPr id="14" name="Picture 13">
            <a:extLst>
              <a:ext uri="{FF2B5EF4-FFF2-40B4-BE49-F238E27FC236}">
                <a16:creationId xmlns:a16="http://schemas.microsoft.com/office/drawing/2014/main" id="{E8326C2F-5A25-4B6B-AAE3-03C6039E6FCC}"/>
              </a:ext>
            </a:extLst>
          </p:cNvPr>
          <p:cNvPicPr>
            <a:picLocks noChangeAspect="1"/>
          </p:cNvPicPr>
          <p:nvPr/>
        </p:nvPicPr>
        <p:blipFill>
          <a:blip r:embed="rId4"/>
          <a:stretch>
            <a:fillRect/>
          </a:stretch>
        </p:blipFill>
        <p:spPr>
          <a:xfrm>
            <a:off x="304800" y="5498194"/>
            <a:ext cx="10182225" cy="876300"/>
          </a:xfrm>
          <a:prstGeom prst="rect">
            <a:avLst/>
          </a:prstGeom>
        </p:spPr>
      </p:pic>
      <p:sp>
        <p:nvSpPr>
          <p:cNvPr id="15" name="Rectangle 14">
            <a:extLst>
              <a:ext uri="{FF2B5EF4-FFF2-40B4-BE49-F238E27FC236}">
                <a16:creationId xmlns:a16="http://schemas.microsoft.com/office/drawing/2014/main" id="{72D9A31C-83AE-4FD2-A72D-B02234BDEEBD}"/>
              </a:ext>
            </a:extLst>
          </p:cNvPr>
          <p:cNvSpPr/>
          <p:nvPr/>
        </p:nvSpPr>
        <p:spPr>
          <a:xfrm>
            <a:off x="181140" y="2363095"/>
            <a:ext cx="10959187" cy="913070"/>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dirty="0">
                <a:solidFill>
                  <a:srgbClr val="44546A">
                    <a:lumMod val="75000"/>
                  </a:srgbClr>
                </a:solidFill>
              </a:rPr>
              <a:t> Lists the current stash entries that you have. List command displays the following:</a:t>
            </a:r>
          </a:p>
          <a:p>
            <a:pPr marL="685800" lvl="1" indent="-228600">
              <a:lnSpc>
                <a:spcPct val="90000"/>
              </a:lnSpc>
              <a:spcBef>
                <a:spcPts val="500"/>
              </a:spcBef>
              <a:buFont typeface="Arial" panose="020B0604020202020204" pitchFamily="34" charset="0"/>
              <a:buChar char="•"/>
            </a:pPr>
            <a:r>
              <a:rPr lang="en-US" sz="1600" dirty="0">
                <a:solidFill>
                  <a:srgbClr val="44546A">
                    <a:lumMod val="75000"/>
                  </a:srgbClr>
                </a:solidFill>
              </a:rPr>
              <a:t>A named stash entry (e.g. stash@{0} which will the </a:t>
            </a:r>
            <a:r>
              <a:rPr lang="en-US" sz="1600" dirty="0" err="1">
                <a:solidFill>
                  <a:srgbClr val="44546A">
                    <a:lumMod val="75000"/>
                  </a:srgbClr>
                </a:solidFill>
              </a:rPr>
              <a:t>the</a:t>
            </a:r>
            <a:r>
              <a:rPr lang="en-US" sz="1600" dirty="0">
                <a:solidFill>
                  <a:srgbClr val="44546A">
                    <a:lumMod val="75000"/>
                  </a:srgbClr>
                </a:solidFill>
              </a:rPr>
              <a:t> latest entry, stash@{1} is the one before, etc.), </a:t>
            </a:r>
          </a:p>
          <a:p>
            <a:pPr marL="685800" lvl="1" indent="-228600">
              <a:lnSpc>
                <a:spcPct val="90000"/>
              </a:lnSpc>
              <a:spcBef>
                <a:spcPts val="500"/>
              </a:spcBef>
              <a:buFont typeface="Arial" panose="020B0604020202020204" pitchFamily="34" charset="0"/>
              <a:buChar char="•"/>
            </a:pPr>
            <a:r>
              <a:rPr lang="en-US" sz="1600" dirty="0">
                <a:solidFill>
                  <a:srgbClr val="44546A">
                    <a:lumMod val="75000"/>
                  </a:srgbClr>
                </a:solidFill>
              </a:rPr>
              <a:t>A short description of the commit the entry was based on.</a:t>
            </a:r>
          </a:p>
        </p:txBody>
      </p:sp>
      <p:sp>
        <p:nvSpPr>
          <p:cNvPr id="17" name="Rectangle 16">
            <a:extLst>
              <a:ext uri="{FF2B5EF4-FFF2-40B4-BE49-F238E27FC236}">
                <a16:creationId xmlns:a16="http://schemas.microsoft.com/office/drawing/2014/main" id="{738326A3-FB6A-4CC7-8798-256DCDF67ED1}"/>
              </a:ext>
            </a:extLst>
          </p:cNvPr>
          <p:cNvSpPr/>
          <p:nvPr/>
        </p:nvSpPr>
        <p:spPr>
          <a:xfrm>
            <a:off x="214780" y="5099645"/>
            <a:ext cx="11368465" cy="341632"/>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dirty="0">
                <a:solidFill>
                  <a:srgbClr val="44546A">
                    <a:lumMod val="75000"/>
                  </a:srgbClr>
                </a:solidFill>
              </a:rPr>
              <a:t>Removes a single stashed state from the stash list and apply it on top of the current working tree state.</a:t>
            </a:r>
          </a:p>
        </p:txBody>
      </p:sp>
    </p:spTree>
    <p:extLst>
      <p:ext uri="{BB962C8B-B14F-4D97-AF65-F5344CB8AC3E}">
        <p14:creationId xmlns:p14="http://schemas.microsoft.com/office/powerpoint/2010/main" val="345516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Scenario</a:t>
            </a:r>
          </a:p>
        </p:txBody>
      </p:sp>
      <p:sp>
        <p:nvSpPr>
          <p:cNvPr id="3" name="Title 2"/>
          <p:cNvSpPr>
            <a:spLocks noGrp="1"/>
          </p:cNvSpPr>
          <p:nvPr>
            <p:ph type="title"/>
          </p:nvPr>
        </p:nvSpPr>
        <p:spPr/>
        <p:txBody>
          <a:bodyPr/>
          <a:lstStyle/>
          <a:p>
            <a:r>
              <a:rPr lang="en-US" dirty="0"/>
              <a:t>Parameters for Logging (1)</a:t>
            </a:r>
          </a:p>
        </p:txBody>
      </p:sp>
      <p:sp>
        <p:nvSpPr>
          <p:cNvPr id="4" name="Content Placeholder 3"/>
          <p:cNvSpPr>
            <a:spLocks noGrp="1"/>
          </p:cNvSpPr>
          <p:nvPr>
            <p:ph sz="quarter" idx="11"/>
          </p:nvPr>
        </p:nvSpPr>
        <p:spPr/>
        <p:txBody>
          <a:bodyPr/>
          <a:lstStyle/>
          <a:p>
            <a:pPr marL="0" indent="0">
              <a:buNone/>
            </a:pPr>
            <a:r>
              <a:rPr lang="en-US" dirty="0"/>
              <a:t>Alex needs a weekly report  about the project files which has to be submitted every Friday. </a:t>
            </a:r>
          </a:p>
          <a:p>
            <a:pPr marL="0" indent="0">
              <a:buNone/>
            </a:pPr>
            <a:r>
              <a:rPr lang="en-US" dirty="0"/>
              <a:t>On Fridays, he needs to execute following command: </a:t>
            </a:r>
          </a:p>
          <a:p>
            <a:pPr marL="0" indent="0">
              <a:buNone/>
            </a:pPr>
            <a:endParaRPr lang="en-US" dirty="0"/>
          </a:p>
          <a:p>
            <a:pPr marL="0" indent="0">
              <a:buNone/>
            </a:pPr>
            <a:endParaRPr lang="en-US" dirty="0"/>
          </a:p>
          <a:p>
            <a:pPr marL="0" indent="0">
              <a:buNone/>
            </a:pPr>
            <a:r>
              <a:rPr lang="en-US" dirty="0"/>
              <a:t>Following table lists the parameters that can be passed on with the log command:</a:t>
            </a:r>
          </a:p>
          <a:p>
            <a:pPr marL="0" indent="0">
              <a:buNone/>
            </a:pPr>
            <a:endParaRPr lang="en-US" dirty="0"/>
          </a:p>
          <a:p>
            <a:pPr marL="0" indent="0">
              <a:buNone/>
            </a:pPr>
            <a:endParaRPr lang="en-US" dirty="0"/>
          </a:p>
        </p:txBody>
      </p:sp>
      <p:sp>
        <p:nvSpPr>
          <p:cNvPr id="5" name="Rectangle 4"/>
          <p:cNvSpPr/>
          <p:nvPr/>
        </p:nvSpPr>
        <p:spPr>
          <a:xfrm>
            <a:off x="304800" y="2394587"/>
            <a:ext cx="6299200"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log --author="Alex Hopkins" --after="1 week ago" –</a:t>
            </a:r>
            <a:r>
              <a:rPr lang="en-US" dirty="0" err="1">
                <a:solidFill>
                  <a:schemeClr val="tx2">
                    <a:lumMod val="75000"/>
                  </a:schemeClr>
                </a:solidFill>
              </a:rPr>
              <a:t>oneline</a:t>
            </a:r>
            <a:endParaRPr lang="en-US" dirty="0">
              <a:solidFill>
                <a:schemeClr val="tx2">
                  <a:lumMod val="7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797074087"/>
              </p:ext>
            </p:extLst>
          </p:nvPr>
        </p:nvGraphicFramePr>
        <p:xfrm>
          <a:off x="1385890" y="3576382"/>
          <a:ext cx="6597258" cy="2759536"/>
        </p:xfrm>
        <a:graphic>
          <a:graphicData uri="http://schemas.openxmlformats.org/drawingml/2006/table">
            <a:tbl>
              <a:tblPr firstRow="1" bandRow="1">
                <a:tableStyleId>{5C22544A-7EE6-4342-B048-85BDC9FD1C3A}</a:tableStyleId>
              </a:tblPr>
              <a:tblGrid>
                <a:gridCol w="1976394">
                  <a:extLst>
                    <a:ext uri="{9D8B030D-6E8A-4147-A177-3AD203B41FA5}">
                      <a16:colId xmlns:a16="http://schemas.microsoft.com/office/drawing/2014/main" val="60915135"/>
                    </a:ext>
                  </a:extLst>
                </a:gridCol>
                <a:gridCol w="4620864">
                  <a:extLst>
                    <a:ext uri="{9D8B030D-6E8A-4147-A177-3AD203B41FA5}">
                      <a16:colId xmlns:a16="http://schemas.microsoft.com/office/drawing/2014/main" val="3664037838"/>
                    </a:ext>
                  </a:extLst>
                </a:gridCol>
              </a:tblGrid>
              <a:tr h="344942">
                <a:tc>
                  <a:txBody>
                    <a:bodyPr/>
                    <a:lstStyle/>
                    <a:p>
                      <a:r>
                        <a:rPr lang="en-US" sz="1400" dirty="0">
                          <a:latin typeface="+mn-lt"/>
                          <a:cs typeface="Arial" panose="020B0604020202020204" pitchFamily="34" charset="0"/>
                        </a:rPr>
                        <a:t>Parameters</a:t>
                      </a:r>
                    </a:p>
                  </a:txBody>
                  <a:tcPr/>
                </a:tc>
                <a:tc>
                  <a:txBody>
                    <a:bodyPr/>
                    <a:lstStyle/>
                    <a:p>
                      <a:r>
                        <a:rPr lang="en-US" sz="1400" dirty="0">
                          <a:latin typeface="+mn-lt"/>
                          <a:cs typeface="Arial" panose="020B0604020202020204" pitchFamily="34" charset="0"/>
                        </a:rPr>
                        <a:t>Description</a:t>
                      </a:r>
                    </a:p>
                  </a:txBody>
                  <a:tcPr/>
                </a:tc>
                <a:extLst>
                  <a:ext uri="{0D108BD9-81ED-4DB2-BD59-A6C34878D82A}">
                    <a16:rowId xmlns:a16="http://schemas.microsoft.com/office/drawing/2014/main" val="1188669576"/>
                  </a:ext>
                </a:extLst>
              </a:tr>
              <a:tr h="344942">
                <a:tc>
                  <a:txBody>
                    <a:bodyPr/>
                    <a:lstStyle/>
                    <a:p>
                      <a:r>
                        <a:rPr lang="en-US" sz="1400" dirty="0">
                          <a:solidFill>
                            <a:schemeClr val="tx2">
                              <a:lumMod val="75000"/>
                            </a:schemeClr>
                          </a:solidFill>
                          <a:latin typeface="+mn-lt"/>
                          <a:cs typeface="Arial" panose="020B0604020202020204" pitchFamily="34" charset="0"/>
                        </a:rPr>
                        <a:t>author=“Alex Hopkins"</a:t>
                      </a:r>
                      <a:endParaRPr lang="en-US" sz="1400" dirty="0">
                        <a:latin typeface="+mn-lt"/>
                        <a:cs typeface="Arial" panose="020B0604020202020204" pitchFamily="34" charset="0"/>
                      </a:endParaRPr>
                    </a:p>
                  </a:txBody>
                  <a:tcPr/>
                </a:tc>
                <a:tc>
                  <a:txBody>
                    <a:bodyPr/>
                    <a:lstStyle/>
                    <a:p>
                      <a:r>
                        <a:rPr lang="en-US" sz="1400" dirty="0">
                          <a:solidFill>
                            <a:schemeClr val="tx2">
                              <a:lumMod val="75000"/>
                            </a:schemeClr>
                          </a:solidFill>
                          <a:latin typeface="+mn-lt"/>
                          <a:cs typeface="Arial" panose="020B0604020202020204" pitchFamily="34" charset="0"/>
                        </a:rPr>
                        <a:t>Show commits made by a particular author</a:t>
                      </a:r>
                      <a:endParaRPr lang="en-US" sz="1400" dirty="0">
                        <a:latin typeface="+mn-lt"/>
                        <a:cs typeface="Arial" panose="020B0604020202020204" pitchFamily="34" charset="0"/>
                      </a:endParaRPr>
                    </a:p>
                  </a:txBody>
                  <a:tcPr/>
                </a:tc>
                <a:extLst>
                  <a:ext uri="{0D108BD9-81ED-4DB2-BD59-A6C34878D82A}">
                    <a16:rowId xmlns:a16="http://schemas.microsoft.com/office/drawing/2014/main" val="4230278537"/>
                  </a:ext>
                </a:extLst>
              </a:tr>
              <a:tr h="344942">
                <a:tc>
                  <a:txBody>
                    <a:bodyPr/>
                    <a:lstStyle/>
                    <a:p>
                      <a:r>
                        <a:rPr lang="en-US" sz="1400" dirty="0">
                          <a:solidFill>
                            <a:schemeClr val="tx2">
                              <a:lumMod val="75000"/>
                            </a:schemeClr>
                          </a:solidFill>
                          <a:latin typeface="+mn-lt"/>
                          <a:cs typeface="Arial" panose="020B0604020202020204" pitchFamily="34" charset="0"/>
                        </a:rPr>
                        <a:t>name-only</a:t>
                      </a:r>
                      <a:endParaRPr lang="en-US" sz="1400" dirty="0">
                        <a:latin typeface="+mn-lt"/>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2">
                              <a:lumMod val="75000"/>
                            </a:schemeClr>
                          </a:solidFill>
                          <a:latin typeface="+mn-lt"/>
                          <a:cs typeface="Arial" panose="020B0604020202020204" pitchFamily="34" charset="0"/>
                        </a:rPr>
                        <a:t>Only file names are displayed.</a:t>
                      </a:r>
                    </a:p>
                  </a:txBody>
                  <a:tcPr/>
                </a:tc>
                <a:extLst>
                  <a:ext uri="{0D108BD9-81ED-4DB2-BD59-A6C34878D82A}">
                    <a16:rowId xmlns:a16="http://schemas.microsoft.com/office/drawing/2014/main" val="1855538341"/>
                  </a:ext>
                </a:extLst>
              </a:tr>
              <a:tr h="344942">
                <a:tc>
                  <a:txBody>
                    <a:bodyPr/>
                    <a:lstStyle/>
                    <a:p>
                      <a:r>
                        <a:rPr lang="en-US" sz="1400" dirty="0" err="1">
                          <a:solidFill>
                            <a:schemeClr val="tx2">
                              <a:lumMod val="75000"/>
                            </a:schemeClr>
                          </a:solidFill>
                          <a:latin typeface="+mn-lt"/>
                          <a:cs typeface="Arial" panose="020B0604020202020204" pitchFamily="34" charset="0"/>
                        </a:rPr>
                        <a:t>oneline</a:t>
                      </a:r>
                      <a:endParaRPr lang="en-US" sz="1400" dirty="0">
                        <a:latin typeface="+mn-lt"/>
                        <a:cs typeface="Arial" panose="020B0604020202020204" pitchFamily="34" charset="0"/>
                      </a:endParaRPr>
                    </a:p>
                  </a:txBody>
                  <a:tcPr/>
                </a:tc>
                <a:tc>
                  <a:txBody>
                    <a:bodyPr/>
                    <a:lstStyle/>
                    <a:p>
                      <a:r>
                        <a:rPr lang="en-US" sz="1400" dirty="0">
                          <a:solidFill>
                            <a:schemeClr val="tx2">
                              <a:lumMod val="75000"/>
                            </a:schemeClr>
                          </a:solidFill>
                          <a:latin typeface="+mn-lt"/>
                          <a:cs typeface="Arial" panose="020B0604020202020204" pitchFamily="34" charset="0"/>
                        </a:rPr>
                        <a:t>Data is compressed to one line.</a:t>
                      </a:r>
                      <a:endParaRPr lang="en-US" sz="1400" dirty="0">
                        <a:latin typeface="+mn-lt"/>
                        <a:cs typeface="Arial" panose="020B0604020202020204" pitchFamily="34" charset="0"/>
                      </a:endParaRPr>
                    </a:p>
                  </a:txBody>
                  <a:tcPr/>
                </a:tc>
                <a:extLst>
                  <a:ext uri="{0D108BD9-81ED-4DB2-BD59-A6C34878D82A}">
                    <a16:rowId xmlns:a16="http://schemas.microsoft.com/office/drawing/2014/main" val="3597233212"/>
                  </a:ext>
                </a:extLst>
              </a:tr>
              <a:tr h="344942">
                <a:tc>
                  <a:txBody>
                    <a:bodyPr/>
                    <a:lstStyle/>
                    <a:p>
                      <a:r>
                        <a:rPr lang="en-US" sz="1400" dirty="0">
                          <a:solidFill>
                            <a:schemeClr val="tx2">
                              <a:lumMod val="75000"/>
                            </a:schemeClr>
                          </a:solidFill>
                          <a:latin typeface="+mn-lt"/>
                          <a:cs typeface="Arial" panose="020B0604020202020204" pitchFamily="34" charset="0"/>
                        </a:rPr>
                        <a:t>graph</a:t>
                      </a:r>
                      <a:endParaRPr lang="en-US" sz="1400" dirty="0">
                        <a:latin typeface="+mn-lt"/>
                        <a:cs typeface="Arial" panose="020B0604020202020204" pitchFamily="34" charset="0"/>
                      </a:endParaRPr>
                    </a:p>
                  </a:txBody>
                  <a:tcPr/>
                </a:tc>
                <a:tc>
                  <a:txBody>
                    <a:bodyPr/>
                    <a:lstStyle/>
                    <a:p>
                      <a:r>
                        <a:rPr lang="en-US" sz="1400" dirty="0">
                          <a:solidFill>
                            <a:schemeClr val="tx2">
                              <a:lumMod val="75000"/>
                            </a:schemeClr>
                          </a:solidFill>
                          <a:latin typeface="+mn-lt"/>
                          <a:cs typeface="Arial" panose="020B0604020202020204" pitchFamily="34" charset="0"/>
                        </a:rPr>
                        <a:t>Displays the tree of dependency for all commits.</a:t>
                      </a:r>
                      <a:endParaRPr lang="en-US" sz="1400" dirty="0">
                        <a:latin typeface="+mn-lt"/>
                        <a:cs typeface="Arial" panose="020B0604020202020204" pitchFamily="34" charset="0"/>
                      </a:endParaRPr>
                    </a:p>
                  </a:txBody>
                  <a:tcPr/>
                </a:tc>
                <a:extLst>
                  <a:ext uri="{0D108BD9-81ED-4DB2-BD59-A6C34878D82A}">
                    <a16:rowId xmlns:a16="http://schemas.microsoft.com/office/drawing/2014/main" val="3087954478"/>
                  </a:ext>
                </a:extLst>
              </a:tr>
              <a:tr h="344942">
                <a:tc>
                  <a:txBody>
                    <a:bodyPr/>
                    <a:lstStyle/>
                    <a:p>
                      <a:r>
                        <a:rPr lang="en-US" sz="1400" dirty="0">
                          <a:solidFill>
                            <a:schemeClr val="tx2">
                              <a:lumMod val="75000"/>
                            </a:schemeClr>
                          </a:solidFill>
                          <a:latin typeface="+mn-lt"/>
                          <a:cs typeface="Arial" panose="020B0604020202020204" pitchFamily="34" charset="0"/>
                        </a:rPr>
                        <a:t>reverse</a:t>
                      </a:r>
                      <a:endParaRPr lang="en-US" sz="1400" dirty="0">
                        <a:latin typeface="+mn-lt"/>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2">
                              <a:lumMod val="75000"/>
                            </a:schemeClr>
                          </a:solidFill>
                          <a:latin typeface="+mn-lt"/>
                          <a:cs typeface="Arial" panose="020B0604020202020204" pitchFamily="34" charset="0"/>
                        </a:rPr>
                        <a:t>Commits in reverse order (Oldest commit first).</a:t>
                      </a:r>
                    </a:p>
                  </a:txBody>
                  <a:tcPr/>
                </a:tc>
                <a:extLst>
                  <a:ext uri="{0D108BD9-81ED-4DB2-BD59-A6C34878D82A}">
                    <a16:rowId xmlns:a16="http://schemas.microsoft.com/office/drawing/2014/main" val="401824774"/>
                  </a:ext>
                </a:extLst>
              </a:tr>
              <a:tr h="344942">
                <a:tc>
                  <a:txBody>
                    <a:bodyPr/>
                    <a:lstStyle/>
                    <a:p>
                      <a:r>
                        <a:rPr lang="en-US" sz="1400" dirty="0">
                          <a:solidFill>
                            <a:schemeClr val="tx2">
                              <a:lumMod val="75000"/>
                            </a:schemeClr>
                          </a:solidFill>
                          <a:latin typeface="+mn-lt"/>
                          <a:cs typeface="Arial" panose="020B0604020202020204" pitchFamily="34" charset="0"/>
                        </a:rPr>
                        <a:t>after</a:t>
                      </a:r>
                      <a:endParaRPr lang="en-US" sz="1400" dirty="0">
                        <a:latin typeface="+mn-lt"/>
                        <a:cs typeface="Arial" panose="020B0604020202020204" pitchFamily="34" charset="0"/>
                      </a:endParaRPr>
                    </a:p>
                  </a:txBody>
                  <a:tcPr/>
                </a:tc>
                <a:tc>
                  <a:txBody>
                    <a:bodyPr/>
                    <a:lstStyle/>
                    <a:p>
                      <a:r>
                        <a:rPr lang="en-US" sz="1400" dirty="0">
                          <a:solidFill>
                            <a:schemeClr val="tx2">
                              <a:lumMod val="75000"/>
                            </a:schemeClr>
                          </a:solidFill>
                          <a:latin typeface="+mn-lt"/>
                          <a:cs typeface="Arial" panose="020B0604020202020204" pitchFamily="34" charset="0"/>
                        </a:rPr>
                        <a:t>Filters and displays commits done after particular date.</a:t>
                      </a:r>
                      <a:endParaRPr lang="en-US" sz="1400" dirty="0">
                        <a:latin typeface="+mn-lt"/>
                        <a:cs typeface="Arial" panose="020B0604020202020204" pitchFamily="34" charset="0"/>
                      </a:endParaRPr>
                    </a:p>
                  </a:txBody>
                  <a:tcPr/>
                </a:tc>
                <a:extLst>
                  <a:ext uri="{0D108BD9-81ED-4DB2-BD59-A6C34878D82A}">
                    <a16:rowId xmlns:a16="http://schemas.microsoft.com/office/drawing/2014/main" val="50544444"/>
                  </a:ext>
                </a:extLst>
              </a:tr>
              <a:tr h="344942">
                <a:tc>
                  <a:txBody>
                    <a:bodyPr/>
                    <a:lstStyle/>
                    <a:p>
                      <a:r>
                        <a:rPr lang="en-US" sz="1400" dirty="0">
                          <a:solidFill>
                            <a:schemeClr val="tx2">
                              <a:lumMod val="75000"/>
                            </a:schemeClr>
                          </a:solidFill>
                          <a:latin typeface="+mn-lt"/>
                          <a:cs typeface="Arial" panose="020B0604020202020204" pitchFamily="34" charset="0"/>
                        </a:rPr>
                        <a:t>before</a:t>
                      </a:r>
                      <a:endParaRPr lang="en-US" sz="1400" dirty="0">
                        <a:latin typeface="+mn-lt"/>
                        <a:cs typeface="Arial" panose="020B0604020202020204" pitchFamily="34" charset="0"/>
                      </a:endParaRPr>
                    </a:p>
                  </a:txBody>
                  <a:tcPr/>
                </a:tc>
                <a:tc>
                  <a:txBody>
                    <a:bodyPr/>
                    <a:lstStyle/>
                    <a:p>
                      <a:r>
                        <a:rPr lang="en-US" sz="1400" dirty="0">
                          <a:solidFill>
                            <a:schemeClr val="tx2">
                              <a:lumMod val="75000"/>
                            </a:schemeClr>
                          </a:solidFill>
                          <a:latin typeface="+mn-lt"/>
                          <a:cs typeface="Arial" panose="020B0604020202020204" pitchFamily="34" charset="0"/>
                        </a:rPr>
                        <a:t>Displays commits before particular date.</a:t>
                      </a:r>
                      <a:endParaRPr lang="en-US" sz="1400" dirty="0">
                        <a:latin typeface="+mn-lt"/>
                        <a:cs typeface="Arial" panose="020B0604020202020204" pitchFamily="34" charset="0"/>
                      </a:endParaRPr>
                    </a:p>
                  </a:txBody>
                  <a:tcPr/>
                </a:tc>
                <a:extLst>
                  <a:ext uri="{0D108BD9-81ED-4DB2-BD59-A6C34878D82A}">
                    <a16:rowId xmlns:a16="http://schemas.microsoft.com/office/drawing/2014/main" val="638331552"/>
                  </a:ext>
                </a:extLst>
              </a:tr>
            </a:tbl>
          </a:graphicData>
        </a:graphic>
      </p:graphicFrame>
    </p:spTree>
    <p:extLst>
      <p:ext uri="{BB962C8B-B14F-4D97-AF65-F5344CB8AC3E}">
        <p14:creationId xmlns:p14="http://schemas.microsoft.com/office/powerpoint/2010/main" val="1583320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463153" y="2515303"/>
            <a:ext cx="5544679"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Key Git Commands </a:t>
            </a:r>
          </a:p>
        </p:txBody>
      </p:sp>
      <p:sp>
        <p:nvSpPr>
          <p:cNvPr id="5" name="Rounded Rectangle 4"/>
          <p:cNvSpPr/>
          <p:nvPr/>
        </p:nvSpPr>
        <p:spPr>
          <a:xfrm>
            <a:off x="2468635" y="3158999"/>
            <a:ext cx="5541509"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Advance Git Commands</a:t>
            </a:r>
          </a:p>
        </p:txBody>
      </p:sp>
      <p:sp>
        <p:nvSpPr>
          <p:cNvPr id="12" name="Title 11"/>
          <p:cNvSpPr>
            <a:spLocks noGrp="1"/>
          </p:cNvSpPr>
          <p:nvPr>
            <p:ph type="title"/>
          </p:nvPr>
        </p:nvSpPr>
        <p:spPr/>
        <p:txBody>
          <a:bodyPr/>
          <a:lstStyle/>
          <a:p>
            <a:r>
              <a:rPr lang="en-US" dirty="0"/>
              <a:t>Topic List</a:t>
            </a:r>
          </a:p>
        </p:txBody>
      </p:sp>
    </p:spTree>
    <p:extLst>
      <p:ext uri="{BB962C8B-B14F-4D97-AF65-F5344CB8AC3E}">
        <p14:creationId xmlns:p14="http://schemas.microsoft.com/office/powerpoint/2010/main" val="4232261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a:t>
            </a:r>
          </a:p>
          <a:p>
            <a:endParaRPr lang="en-US" dirty="0"/>
          </a:p>
        </p:txBody>
      </p:sp>
      <p:sp>
        <p:nvSpPr>
          <p:cNvPr id="3" name="Title 2"/>
          <p:cNvSpPr>
            <a:spLocks noGrp="1"/>
          </p:cNvSpPr>
          <p:nvPr>
            <p:ph type="title"/>
          </p:nvPr>
        </p:nvSpPr>
        <p:spPr/>
        <p:txBody>
          <a:bodyPr/>
          <a:lstStyle/>
          <a:p>
            <a:r>
              <a:rPr lang="en-US" dirty="0"/>
              <a:t>Parameters for Logging (2)</a:t>
            </a:r>
          </a:p>
        </p:txBody>
      </p:sp>
      <p:sp>
        <p:nvSpPr>
          <p:cNvPr id="4" name="Content Placeholder 3"/>
          <p:cNvSpPr>
            <a:spLocks noGrp="1"/>
          </p:cNvSpPr>
          <p:nvPr>
            <p:ph sz="quarter" idx="11"/>
          </p:nvPr>
        </p:nvSpPr>
        <p:spPr/>
        <p:txBody>
          <a:bodyPr/>
          <a:lstStyle/>
          <a:p>
            <a:pPr marL="0" indent="0">
              <a:buNone/>
            </a:pPr>
            <a:r>
              <a:rPr lang="en-US" dirty="0"/>
              <a:t>Alex wants to have a look at the compressed data as tree of dependency for all commits.</a:t>
            </a:r>
          </a:p>
          <a:p>
            <a:endParaRPr lang="en-US" dirty="0"/>
          </a:p>
        </p:txBody>
      </p:sp>
      <p:sp>
        <p:nvSpPr>
          <p:cNvPr id="5" name="Rectangle 4"/>
          <p:cNvSpPr/>
          <p:nvPr/>
        </p:nvSpPr>
        <p:spPr>
          <a:xfrm>
            <a:off x="315332" y="2089843"/>
            <a:ext cx="2388859"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log --</a:t>
            </a:r>
            <a:r>
              <a:rPr lang="en-US" dirty="0" err="1">
                <a:solidFill>
                  <a:schemeClr val="tx2">
                    <a:lumMod val="75000"/>
                  </a:schemeClr>
                </a:solidFill>
              </a:rPr>
              <a:t>oneline</a:t>
            </a:r>
            <a:r>
              <a:rPr lang="en-US" dirty="0">
                <a:solidFill>
                  <a:schemeClr val="tx2">
                    <a:lumMod val="75000"/>
                  </a:schemeClr>
                </a:solidFill>
              </a:rPr>
              <a:t> --graph</a:t>
            </a:r>
          </a:p>
        </p:txBody>
      </p:sp>
      <p:pic>
        <p:nvPicPr>
          <p:cNvPr id="6" name="Picture 5" descr="git-log-oneline"/>
          <p:cNvPicPr/>
          <p:nvPr/>
        </p:nvPicPr>
        <p:blipFill>
          <a:blip r:embed="rId2">
            <a:extLst>
              <a:ext uri="{28A0092B-C50C-407E-A947-70E740481C1C}">
                <a14:useLocalDpi xmlns:a14="http://schemas.microsoft.com/office/drawing/2010/main" val="0"/>
              </a:ext>
            </a:extLst>
          </a:blip>
          <a:srcRect/>
          <a:stretch>
            <a:fillRect/>
          </a:stretch>
        </p:blipFill>
        <p:spPr bwMode="auto">
          <a:xfrm>
            <a:off x="315332" y="2580518"/>
            <a:ext cx="6243411" cy="3647234"/>
          </a:xfrm>
          <a:prstGeom prst="rect">
            <a:avLst/>
          </a:prstGeom>
          <a:noFill/>
          <a:ln>
            <a:noFill/>
          </a:ln>
        </p:spPr>
      </p:pic>
    </p:spTree>
    <p:extLst>
      <p:ext uri="{BB962C8B-B14F-4D97-AF65-F5344CB8AC3E}">
        <p14:creationId xmlns:p14="http://schemas.microsoft.com/office/powerpoint/2010/main" val="1042774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a:t>
            </a:r>
          </a:p>
        </p:txBody>
      </p:sp>
      <p:sp>
        <p:nvSpPr>
          <p:cNvPr id="3" name="Title 2"/>
          <p:cNvSpPr>
            <a:spLocks noGrp="1"/>
          </p:cNvSpPr>
          <p:nvPr>
            <p:ph type="title"/>
          </p:nvPr>
        </p:nvSpPr>
        <p:spPr/>
        <p:txBody>
          <a:bodyPr/>
          <a:lstStyle/>
          <a:p>
            <a:r>
              <a:rPr lang="en-US" dirty="0"/>
              <a:t>Parameters for Logging (3)</a:t>
            </a:r>
          </a:p>
        </p:txBody>
      </p:sp>
      <p:sp>
        <p:nvSpPr>
          <p:cNvPr id="4" name="Content Placeholder 3"/>
          <p:cNvSpPr>
            <a:spLocks noGrp="1"/>
          </p:cNvSpPr>
          <p:nvPr>
            <p:ph sz="quarter" idx="11"/>
          </p:nvPr>
        </p:nvSpPr>
        <p:spPr/>
        <p:txBody>
          <a:bodyPr/>
          <a:lstStyle/>
          <a:p>
            <a:pPr marL="0" indent="0">
              <a:buNone/>
            </a:pPr>
            <a:r>
              <a:rPr lang="en-US" dirty="0"/>
              <a:t>Alex wants to have a look at all the changes that were made in each commit, along with the commit message, author, and date.</a:t>
            </a:r>
          </a:p>
        </p:txBody>
      </p:sp>
      <p:sp>
        <p:nvSpPr>
          <p:cNvPr id="5" name="TextBox 4"/>
          <p:cNvSpPr txBox="1"/>
          <p:nvPr/>
        </p:nvSpPr>
        <p:spPr>
          <a:xfrm>
            <a:off x="304800" y="2211589"/>
            <a:ext cx="2191657"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chemeClr val="tx2">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git log -p filename</a:t>
            </a:r>
            <a:endParaRPr lang="en-GB" dirty="0"/>
          </a:p>
        </p:txBody>
      </p:sp>
      <p:pic>
        <p:nvPicPr>
          <p:cNvPr id="6" name="Picture 5" descr="git-log-search"/>
          <p:cNvPicPr/>
          <p:nvPr/>
        </p:nvPicPr>
        <p:blipFill>
          <a:blip r:embed="rId2">
            <a:extLst>
              <a:ext uri="{28A0092B-C50C-407E-A947-70E740481C1C}">
                <a14:useLocalDpi xmlns:a14="http://schemas.microsoft.com/office/drawing/2010/main" val="0"/>
              </a:ext>
            </a:extLst>
          </a:blip>
          <a:srcRect/>
          <a:stretch>
            <a:fillRect/>
          </a:stretch>
        </p:blipFill>
        <p:spPr bwMode="auto">
          <a:xfrm>
            <a:off x="304800" y="2668826"/>
            <a:ext cx="7344228" cy="3661981"/>
          </a:xfrm>
          <a:prstGeom prst="rect">
            <a:avLst/>
          </a:prstGeom>
          <a:noFill/>
          <a:ln>
            <a:noFill/>
          </a:ln>
        </p:spPr>
      </p:pic>
    </p:spTree>
    <p:extLst>
      <p:ext uri="{BB962C8B-B14F-4D97-AF65-F5344CB8AC3E}">
        <p14:creationId xmlns:p14="http://schemas.microsoft.com/office/powerpoint/2010/main" val="476764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a:t>
            </a:r>
          </a:p>
        </p:txBody>
      </p:sp>
      <p:sp>
        <p:nvSpPr>
          <p:cNvPr id="3" name="Title 2"/>
          <p:cNvSpPr>
            <a:spLocks noGrp="1"/>
          </p:cNvSpPr>
          <p:nvPr>
            <p:ph type="title"/>
          </p:nvPr>
        </p:nvSpPr>
        <p:spPr/>
        <p:txBody>
          <a:bodyPr/>
          <a:lstStyle/>
          <a:p>
            <a:r>
              <a:rPr lang="en-US" dirty="0"/>
              <a:t>Parameters for Logging (4)</a:t>
            </a:r>
          </a:p>
        </p:txBody>
      </p:sp>
      <p:sp>
        <p:nvSpPr>
          <p:cNvPr id="4" name="Content Placeholder 3"/>
          <p:cNvSpPr>
            <a:spLocks noGrp="1"/>
          </p:cNvSpPr>
          <p:nvPr>
            <p:ph sz="quarter" idx="11"/>
          </p:nvPr>
        </p:nvSpPr>
        <p:spPr/>
        <p:txBody>
          <a:bodyPr/>
          <a:lstStyle/>
          <a:p>
            <a:pPr marL="0" indent="0">
              <a:buNone/>
            </a:pPr>
            <a:r>
              <a:rPr lang="en-US" dirty="0"/>
              <a:t>Alex finds something fishy in line 1 of a certain file. He wants to see what has changed in it through various commits.</a:t>
            </a:r>
          </a:p>
          <a:p>
            <a:pPr marL="0" indent="0">
              <a:buNone/>
            </a:pPr>
            <a:endParaRPr lang="en-US" dirty="0"/>
          </a:p>
          <a:p>
            <a:pPr marL="0" indent="0">
              <a:buNone/>
            </a:pPr>
            <a:endParaRPr lang="en-US" dirty="0"/>
          </a:p>
          <a:p>
            <a:pPr marL="0" indent="0">
              <a:buNone/>
            </a:pPr>
            <a:r>
              <a:rPr lang="en-US" dirty="0"/>
              <a:t>This traces the evolution of the line 1 to line 1 in the file named “filename” through various commits.</a:t>
            </a:r>
          </a:p>
          <a:p>
            <a:pPr marL="0" indent="0">
              <a:buNone/>
            </a:pPr>
            <a:endParaRPr lang="en-US" dirty="0"/>
          </a:p>
          <a:p>
            <a:pPr marL="0" indent="0">
              <a:buNone/>
            </a:pPr>
            <a:endParaRPr lang="en-US" dirty="0"/>
          </a:p>
        </p:txBody>
      </p:sp>
      <p:sp>
        <p:nvSpPr>
          <p:cNvPr id="5" name="TextBox 4"/>
          <p:cNvSpPr txBox="1"/>
          <p:nvPr/>
        </p:nvSpPr>
        <p:spPr>
          <a:xfrm>
            <a:off x="304800" y="1992132"/>
            <a:ext cx="2351314" cy="5316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chemeClr val="tx2">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git log -L 1,1:filename </a:t>
            </a:r>
            <a:endParaRPr lang="en-GB" dirty="0"/>
          </a:p>
        </p:txBody>
      </p:sp>
      <p:pic>
        <p:nvPicPr>
          <p:cNvPr id="6" name="Picture 5" descr="git-log-line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3151549"/>
            <a:ext cx="7414759" cy="3010262"/>
          </a:xfrm>
          <a:prstGeom prst="rect">
            <a:avLst/>
          </a:prstGeom>
          <a:noFill/>
          <a:ln>
            <a:noFill/>
          </a:ln>
        </p:spPr>
      </p:pic>
    </p:spTree>
    <p:extLst>
      <p:ext uri="{BB962C8B-B14F-4D97-AF65-F5344CB8AC3E}">
        <p14:creationId xmlns:p14="http://schemas.microsoft.com/office/powerpoint/2010/main" val="2651744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a:t>
            </a:r>
          </a:p>
        </p:txBody>
      </p:sp>
      <p:sp>
        <p:nvSpPr>
          <p:cNvPr id="3" name="Title 2"/>
          <p:cNvSpPr>
            <a:spLocks noGrp="1"/>
          </p:cNvSpPr>
          <p:nvPr>
            <p:ph type="title"/>
          </p:nvPr>
        </p:nvSpPr>
        <p:spPr/>
        <p:txBody>
          <a:bodyPr/>
          <a:lstStyle/>
          <a:p>
            <a:r>
              <a:rPr lang="en-US" dirty="0"/>
              <a:t>Parameters for Logging (5)</a:t>
            </a:r>
          </a:p>
        </p:txBody>
      </p:sp>
      <p:sp>
        <p:nvSpPr>
          <p:cNvPr id="4" name="Content Placeholder 3"/>
          <p:cNvSpPr>
            <a:spLocks noGrp="1"/>
          </p:cNvSpPr>
          <p:nvPr>
            <p:ph sz="quarter" idx="11"/>
          </p:nvPr>
        </p:nvSpPr>
        <p:spPr/>
        <p:txBody>
          <a:bodyPr/>
          <a:lstStyle/>
          <a:p>
            <a:pPr marL="0" indent="0">
              <a:buNone/>
            </a:pPr>
            <a:r>
              <a:rPr lang="en-US" dirty="0"/>
              <a:t>Alex wants to log the changes that are yet to be merged to the parent branch.</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Alternatively,</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Also displays file changes which have not been merged yet.</a:t>
            </a:r>
          </a:p>
          <a:p>
            <a:pPr marL="0" indent="0">
              <a:buNone/>
            </a:pPr>
            <a:endParaRPr lang="en-US" dirty="0"/>
          </a:p>
          <a:p>
            <a:pPr marL="0" indent="0">
              <a:buNone/>
            </a:pPr>
            <a:endParaRPr lang="en-US" dirty="0"/>
          </a:p>
          <a:p>
            <a:endParaRPr lang="en-US" dirty="0"/>
          </a:p>
        </p:txBody>
      </p:sp>
      <p:sp>
        <p:nvSpPr>
          <p:cNvPr id="5" name="TextBox 4"/>
          <p:cNvSpPr txBox="1"/>
          <p:nvPr/>
        </p:nvSpPr>
        <p:spPr>
          <a:xfrm>
            <a:off x="304800" y="2116993"/>
            <a:ext cx="3033486"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defRPr>
                <a:solidFill>
                  <a:schemeClr val="tx2">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git log --no-merges master</a:t>
            </a:r>
          </a:p>
        </p:txBody>
      </p:sp>
      <p:sp>
        <p:nvSpPr>
          <p:cNvPr id="7" name="Rectangle 6"/>
          <p:cNvSpPr/>
          <p:nvPr/>
        </p:nvSpPr>
        <p:spPr>
          <a:xfrm>
            <a:off x="224651" y="2639605"/>
            <a:ext cx="8302752" cy="369332"/>
          </a:xfrm>
          <a:prstGeom prst="rect">
            <a:avLst/>
          </a:prstGeom>
        </p:spPr>
        <p:txBody>
          <a:bodyPr wrap="square">
            <a:spAutoFit/>
          </a:bodyPr>
          <a:lstStyle/>
          <a:p>
            <a:r>
              <a:rPr lang="en-US" dirty="0">
                <a:solidFill>
                  <a:schemeClr val="tx2">
                    <a:lumMod val="75000"/>
                  </a:schemeClr>
                </a:solidFill>
              </a:rPr>
              <a:t>no-merges flag: Displays changes which are not merged to any branch, and the master.</a:t>
            </a:r>
          </a:p>
        </p:txBody>
      </p:sp>
      <p:sp>
        <p:nvSpPr>
          <p:cNvPr id="8" name="Rectangle 7"/>
          <p:cNvSpPr/>
          <p:nvPr/>
        </p:nvSpPr>
        <p:spPr>
          <a:xfrm>
            <a:off x="304800" y="3902371"/>
            <a:ext cx="4572000"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show --no-merges master</a:t>
            </a:r>
          </a:p>
        </p:txBody>
      </p:sp>
      <p:sp>
        <p:nvSpPr>
          <p:cNvPr id="9" name="Rectangle 8"/>
          <p:cNvSpPr/>
          <p:nvPr/>
        </p:nvSpPr>
        <p:spPr>
          <a:xfrm>
            <a:off x="1398434" y="4283002"/>
            <a:ext cx="386644" cy="369332"/>
          </a:xfrm>
          <a:prstGeom prst="rect">
            <a:avLst/>
          </a:prstGeom>
        </p:spPr>
        <p:txBody>
          <a:bodyPr wrap="square">
            <a:spAutoFit/>
          </a:bodyPr>
          <a:lstStyle/>
          <a:p>
            <a:pPr>
              <a:spcAft>
                <a:spcPts val="600"/>
              </a:spcAft>
            </a:pPr>
            <a:r>
              <a:rPr lang="en-US" dirty="0">
                <a:solidFill>
                  <a:schemeClr val="tx2">
                    <a:lumMod val="75000"/>
                  </a:schemeClr>
                </a:solidFill>
                <a:latin typeface="Arial" panose="020B0604020202020204" pitchFamily="34" charset="0"/>
                <a:cs typeface="Arial" panose="020B0604020202020204" pitchFamily="34" charset="0"/>
              </a:rPr>
              <a:t>or</a:t>
            </a:r>
          </a:p>
        </p:txBody>
      </p:sp>
      <p:sp>
        <p:nvSpPr>
          <p:cNvPr id="10" name="Rectangle 9"/>
          <p:cNvSpPr/>
          <p:nvPr/>
        </p:nvSpPr>
        <p:spPr>
          <a:xfrm>
            <a:off x="304800" y="4696365"/>
            <a:ext cx="2960554"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log -p --no-merges master </a:t>
            </a:r>
          </a:p>
        </p:txBody>
      </p:sp>
    </p:spTree>
    <p:extLst>
      <p:ext uri="{BB962C8B-B14F-4D97-AF65-F5344CB8AC3E}">
        <p14:creationId xmlns:p14="http://schemas.microsoft.com/office/powerpoint/2010/main" val="3519608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F1FEC6-52FE-4F52-8B3D-6B28A7E397B2}"/>
              </a:ext>
            </a:extLst>
          </p:cNvPr>
          <p:cNvSpPr>
            <a:spLocks noGrp="1"/>
          </p:cNvSpPr>
          <p:nvPr>
            <p:ph type="body" sz="quarter" idx="10"/>
          </p:nvPr>
        </p:nvSpPr>
        <p:spPr/>
        <p:txBody>
          <a:bodyPr/>
          <a:lstStyle/>
          <a:p>
            <a:r>
              <a:rPr lang="en-US" dirty="0"/>
              <a:t>Scenario</a:t>
            </a:r>
          </a:p>
        </p:txBody>
      </p:sp>
      <p:sp>
        <p:nvSpPr>
          <p:cNvPr id="3" name="Title 2">
            <a:extLst>
              <a:ext uri="{FF2B5EF4-FFF2-40B4-BE49-F238E27FC236}">
                <a16:creationId xmlns:a16="http://schemas.microsoft.com/office/drawing/2014/main" id="{6B11E8E0-53AA-4F9B-BBA1-4C4DFA94C069}"/>
              </a:ext>
            </a:extLst>
          </p:cNvPr>
          <p:cNvSpPr>
            <a:spLocks noGrp="1"/>
          </p:cNvSpPr>
          <p:nvPr>
            <p:ph type="title"/>
          </p:nvPr>
        </p:nvSpPr>
        <p:spPr/>
        <p:txBody>
          <a:bodyPr/>
          <a:lstStyle/>
          <a:p>
            <a:r>
              <a:rPr lang="en-US" dirty="0"/>
              <a:t>Cleaning Untracked Files and Directories</a:t>
            </a:r>
          </a:p>
        </p:txBody>
      </p:sp>
      <p:sp>
        <p:nvSpPr>
          <p:cNvPr id="4" name="Content Placeholder 3">
            <a:extLst>
              <a:ext uri="{FF2B5EF4-FFF2-40B4-BE49-F238E27FC236}">
                <a16:creationId xmlns:a16="http://schemas.microsoft.com/office/drawing/2014/main" id="{D039F6CC-A8C8-4B49-B6B8-572ECA286153}"/>
              </a:ext>
            </a:extLst>
          </p:cNvPr>
          <p:cNvSpPr>
            <a:spLocks noGrp="1"/>
          </p:cNvSpPr>
          <p:nvPr>
            <p:ph sz="quarter" idx="11"/>
          </p:nvPr>
        </p:nvSpPr>
        <p:spPr/>
        <p:txBody>
          <a:bodyPr/>
          <a:lstStyle/>
          <a:p>
            <a:pPr marL="0" indent="0">
              <a:buNone/>
            </a:pPr>
            <a:r>
              <a:rPr lang="en-US" dirty="0"/>
              <a:t>Alex identifies few untracked files and directories in the project which he wants to remove. </a:t>
            </a:r>
          </a:p>
          <a:p>
            <a:pPr marL="0" indent="0">
              <a:buNone/>
            </a:pPr>
            <a:r>
              <a:rPr lang="en-US" dirty="0"/>
              <a:t>Following are the commands to remove untracked files and directories:</a:t>
            </a:r>
          </a:p>
        </p:txBody>
      </p:sp>
      <p:grpSp>
        <p:nvGrpSpPr>
          <p:cNvPr id="15" name="Group 14">
            <a:extLst>
              <a:ext uri="{FF2B5EF4-FFF2-40B4-BE49-F238E27FC236}">
                <a16:creationId xmlns:a16="http://schemas.microsoft.com/office/drawing/2014/main" id="{CFBAC5FF-A77B-40A1-B0E4-C2E2F7426260}"/>
              </a:ext>
            </a:extLst>
          </p:cNvPr>
          <p:cNvGrpSpPr/>
          <p:nvPr/>
        </p:nvGrpSpPr>
        <p:grpSpPr>
          <a:xfrm>
            <a:off x="343262" y="2492538"/>
            <a:ext cx="9879119" cy="1113206"/>
            <a:chOff x="343262" y="2492538"/>
            <a:chExt cx="9879119" cy="1113206"/>
          </a:xfrm>
        </p:grpSpPr>
        <p:pic>
          <p:nvPicPr>
            <p:cNvPr id="5" name="Picture 4">
              <a:extLst>
                <a:ext uri="{FF2B5EF4-FFF2-40B4-BE49-F238E27FC236}">
                  <a16:creationId xmlns:a16="http://schemas.microsoft.com/office/drawing/2014/main" id="{9B512A42-1B2A-4DBC-8816-FEF4A9F2CE3A}"/>
                </a:ext>
              </a:extLst>
            </p:cNvPr>
            <p:cNvPicPr>
              <a:picLocks noChangeAspect="1"/>
            </p:cNvPicPr>
            <p:nvPr/>
          </p:nvPicPr>
          <p:blipFill>
            <a:blip r:embed="rId3"/>
            <a:stretch>
              <a:fillRect/>
            </a:stretch>
          </p:blipFill>
          <p:spPr>
            <a:xfrm>
              <a:off x="3364381" y="2700782"/>
              <a:ext cx="6858000" cy="895350"/>
            </a:xfrm>
            <a:prstGeom prst="rect">
              <a:avLst/>
            </a:prstGeom>
          </p:spPr>
        </p:pic>
        <p:sp>
          <p:nvSpPr>
            <p:cNvPr id="8" name="Rectangle 7">
              <a:extLst>
                <a:ext uri="{FF2B5EF4-FFF2-40B4-BE49-F238E27FC236}">
                  <a16:creationId xmlns:a16="http://schemas.microsoft.com/office/drawing/2014/main" id="{45BF12D7-B6B6-4FF1-8954-04D9B4241AE8}"/>
                </a:ext>
              </a:extLst>
            </p:cNvPr>
            <p:cNvSpPr/>
            <p:nvPr/>
          </p:nvSpPr>
          <p:spPr>
            <a:xfrm>
              <a:off x="763421" y="2492538"/>
              <a:ext cx="1687171" cy="5047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clean –f </a:t>
              </a:r>
            </a:p>
          </p:txBody>
        </p:sp>
        <p:sp>
          <p:nvSpPr>
            <p:cNvPr id="10" name="Rectangle 9">
              <a:extLst>
                <a:ext uri="{FF2B5EF4-FFF2-40B4-BE49-F238E27FC236}">
                  <a16:creationId xmlns:a16="http://schemas.microsoft.com/office/drawing/2014/main" id="{B444F2FE-93DF-4379-A2B4-D5DDC4B29D5E}"/>
                </a:ext>
              </a:extLst>
            </p:cNvPr>
            <p:cNvSpPr/>
            <p:nvPr/>
          </p:nvSpPr>
          <p:spPr>
            <a:xfrm>
              <a:off x="343262" y="2959413"/>
              <a:ext cx="2527486" cy="646331"/>
            </a:xfrm>
            <a:prstGeom prst="rect">
              <a:avLst/>
            </a:prstGeom>
            <a:solidFill>
              <a:schemeClr val="accent4">
                <a:lumMod val="40000"/>
                <a:lumOff val="60000"/>
              </a:schemeClr>
            </a:solidFill>
          </p:spPr>
          <p:txBody>
            <a:bodyPr wrap="square">
              <a:spAutoFit/>
            </a:bodyPr>
            <a:lstStyle/>
            <a:p>
              <a:r>
                <a:rPr lang="en-US" dirty="0">
                  <a:solidFill>
                    <a:schemeClr val="tx2">
                      <a:lumMod val="75000"/>
                    </a:schemeClr>
                  </a:solidFill>
                </a:rPr>
                <a:t>Removes untracked </a:t>
              </a:r>
            </a:p>
            <a:p>
              <a:r>
                <a:rPr lang="en-US" dirty="0">
                  <a:solidFill>
                    <a:schemeClr val="tx2">
                      <a:lumMod val="75000"/>
                    </a:schemeClr>
                  </a:solidFill>
                </a:rPr>
                <a:t>files</a:t>
              </a:r>
              <a:endParaRPr lang="en-US" dirty="0"/>
            </a:p>
          </p:txBody>
        </p:sp>
      </p:grpSp>
      <p:grpSp>
        <p:nvGrpSpPr>
          <p:cNvPr id="17" name="Group 16">
            <a:extLst>
              <a:ext uri="{FF2B5EF4-FFF2-40B4-BE49-F238E27FC236}">
                <a16:creationId xmlns:a16="http://schemas.microsoft.com/office/drawing/2014/main" id="{BDBA6950-D80F-4284-AD27-082CBBC4E380}"/>
              </a:ext>
            </a:extLst>
          </p:cNvPr>
          <p:cNvGrpSpPr/>
          <p:nvPr/>
        </p:nvGrpSpPr>
        <p:grpSpPr>
          <a:xfrm>
            <a:off x="343262" y="3873811"/>
            <a:ext cx="9879119" cy="1131494"/>
            <a:chOff x="343262" y="3873811"/>
            <a:chExt cx="9879119" cy="1131494"/>
          </a:xfrm>
        </p:grpSpPr>
        <p:pic>
          <p:nvPicPr>
            <p:cNvPr id="6" name="Picture 5">
              <a:extLst>
                <a:ext uri="{FF2B5EF4-FFF2-40B4-BE49-F238E27FC236}">
                  <a16:creationId xmlns:a16="http://schemas.microsoft.com/office/drawing/2014/main" id="{86287BAF-8422-4D7F-BE95-70A42E37FB1B}"/>
                </a:ext>
              </a:extLst>
            </p:cNvPr>
            <p:cNvPicPr>
              <a:picLocks noChangeAspect="1"/>
            </p:cNvPicPr>
            <p:nvPr/>
          </p:nvPicPr>
          <p:blipFill rotWithShape="1">
            <a:blip r:embed="rId4"/>
            <a:srcRect r="15095" b="-5597"/>
            <a:stretch/>
          </p:blipFill>
          <p:spPr>
            <a:xfrm>
              <a:off x="3364381" y="4120193"/>
              <a:ext cx="6858000" cy="885112"/>
            </a:xfrm>
            <a:prstGeom prst="rect">
              <a:avLst/>
            </a:prstGeom>
          </p:spPr>
        </p:pic>
        <p:sp>
          <p:nvSpPr>
            <p:cNvPr id="11" name="Rectangle 10">
              <a:extLst>
                <a:ext uri="{FF2B5EF4-FFF2-40B4-BE49-F238E27FC236}">
                  <a16:creationId xmlns:a16="http://schemas.microsoft.com/office/drawing/2014/main" id="{BA2C318E-6622-4EA9-ABD1-8F57030D6158}"/>
                </a:ext>
              </a:extLst>
            </p:cNvPr>
            <p:cNvSpPr/>
            <p:nvPr/>
          </p:nvSpPr>
          <p:spPr>
            <a:xfrm>
              <a:off x="763421" y="3873811"/>
              <a:ext cx="1687171" cy="5047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clean –</a:t>
              </a:r>
              <a:r>
                <a:rPr lang="en-US" dirty="0" err="1">
                  <a:solidFill>
                    <a:schemeClr val="tx2">
                      <a:lumMod val="75000"/>
                    </a:schemeClr>
                  </a:solidFill>
                </a:rPr>
                <a:t>fd</a:t>
              </a:r>
              <a:endParaRPr lang="en-US" dirty="0">
                <a:solidFill>
                  <a:schemeClr val="tx2">
                    <a:lumMod val="75000"/>
                  </a:schemeClr>
                </a:solidFill>
              </a:endParaRPr>
            </a:p>
          </p:txBody>
        </p:sp>
        <p:sp>
          <p:nvSpPr>
            <p:cNvPr id="12" name="Rectangle 11">
              <a:extLst>
                <a:ext uri="{FF2B5EF4-FFF2-40B4-BE49-F238E27FC236}">
                  <a16:creationId xmlns:a16="http://schemas.microsoft.com/office/drawing/2014/main" id="{D269A1F9-C4CE-4617-8F73-092A9E3BCF26}"/>
                </a:ext>
              </a:extLst>
            </p:cNvPr>
            <p:cNvSpPr/>
            <p:nvPr/>
          </p:nvSpPr>
          <p:spPr>
            <a:xfrm>
              <a:off x="343262" y="4358974"/>
              <a:ext cx="2527487" cy="646331"/>
            </a:xfrm>
            <a:prstGeom prst="rect">
              <a:avLst/>
            </a:prstGeom>
            <a:solidFill>
              <a:schemeClr val="accent4">
                <a:lumMod val="40000"/>
                <a:lumOff val="60000"/>
              </a:schemeClr>
            </a:solidFill>
          </p:spPr>
          <p:txBody>
            <a:bodyPr wrap="square">
              <a:spAutoFit/>
            </a:bodyPr>
            <a:lstStyle/>
            <a:p>
              <a:r>
                <a:rPr lang="en-US" dirty="0">
                  <a:solidFill>
                    <a:schemeClr val="tx2">
                      <a:lumMod val="75000"/>
                    </a:schemeClr>
                  </a:solidFill>
                </a:rPr>
                <a:t>Removes untracked files/directories</a:t>
              </a:r>
              <a:endParaRPr lang="en-US" dirty="0"/>
            </a:p>
          </p:txBody>
        </p:sp>
      </p:grpSp>
      <p:grpSp>
        <p:nvGrpSpPr>
          <p:cNvPr id="16" name="Group 15">
            <a:extLst>
              <a:ext uri="{FF2B5EF4-FFF2-40B4-BE49-F238E27FC236}">
                <a16:creationId xmlns:a16="http://schemas.microsoft.com/office/drawing/2014/main" id="{ED1BCFB7-1D03-47DE-B515-48F697181DE5}"/>
              </a:ext>
            </a:extLst>
          </p:cNvPr>
          <p:cNvGrpSpPr/>
          <p:nvPr/>
        </p:nvGrpSpPr>
        <p:grpSpPr>
          <a:xfrm>
            <a:off x="343262" y="5149583"/>
            <a:ext cx="9879119" cy="1151046"/>
            <a:chOff x="343262" y="5149583"/>
            <a:chExt cx="9879119" cy="1151046"/>
          </a:xfrm>
        </p:grpSpPr>
        <p:pic>
          <p:nvPicPr>
            <p:cNvPr id="7" name="Picture 6">
              <a:extLst>
                <a:ext uri="{FF2B5EF4-FFF2-40B4-BE49-F238E27FC236}">
                  <a16:creationId xmlns:a16="http://schemas.microsoft.com/office/drawing/2014/main" id="{314A53CD-C6DA-472C-B900-821548A8020A}"/>
                </a:ext>
              </a:extLst>
            </p:cNvPr>
            <p:cNvPicPr>
              <a:picLocks noChangeAspect="1"/>
            </p:cNvPicPr>
            <p:nvPr/>
          </p:nvPicPr>
          <p:blipFill>
            <a:blip r:embed="rId5"/>
            <a:stretch>
              <a:fillRect/>
            </a:stretch>
          </p:blipFill>
          <p:spPr>
            <a:xfrm>
              <a:off x="3364381" y="5469624"/>
              <a:ext cx="6858000" cy="809625"/>
            </a:xfrm>
            <a:prstGeom prst="rect">
              <a:avLst/>
            </a:prstGeom>
          </p:spPr>
        </p:pic>
        <p:sp>
          <p:nvSpPr>
            <p:cNvPr id="13" name="Rectangle 12">
              <a:extLst>
                <a:ext uri="{FF2B5EF4-FFF2-40B4-BE49-F238E27FC236}">
                  <a16:creationId xmlns:a16="http://schemas.microsoft.com/office/drawing/2014/main" id="{8E5A1ED4-2B1B-4E71-B350-471AF7899CF4}"/>
                </a:ext>
              </a:extLst>
            </p:cNvPr>
            <p:cNvSpPr/>
            <p:nvPr/>
          </p:nvSpPr>
          <p:spPr>
            <a:xfrm>
              <a:off x="763419" y="5149583"/>
              <a:ext cx="1687171" cy="50471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rPr>
                <a:t>Git clean –</a:t>
              </a:r>
              <a:r>
                <a:rPr lang="en-US" dirty="0" err="1">
                  <a:solidFill>
                    <a:schemeClr val="tx2">
                      <a:lumMod val="75000"/>
                    </a:schemeClr>
                  </a:solidFill>
                </a:rPr>
                <a:t>nfd</a:t>
              </a:r>
              <a:endParaRPr lang="en-US" dirty="0">
                <a:solidFill>
                  <a:schemeClr val="tx2">
                    <a:lumMod val="75000"/>
                  </a:schemeClr>
                </a:solidFill>
              </a:endParaRPr>
            </a:p>
          </p:txBody>
        </p:sp>
        <p:sp>
          <p:nvSpPr>
            <p:cNvPr id="14" name="Rectangle 13">
              <a:extLst>
                <a:ext uri="{FF2B5EF4-FFF2-40B4-BE49-F238E27FC236}">
                  <a16:creationId xmlns:a16="http://schemas.microsoft.com/office/drawing/2014/main" id="{265D6454-90B5-4F52-A4F7-78669C2EC723}"/>
                </a:ext>
              </a:extLst>
            </p:cNvPr>
            <p:cNvSpPr/>
            <p:nvPr/>
          </p:nvSpPr>
          <p:spPr>
            <a:xfrm>
              <a:off x="343262" y="5654298"/>
              <a:ext cx="2527487" cy="646331"/>
            </a:xfrm>
            <a:prstGeom prst="rect">
              <a:avLst/>
            </a:prstGeom>
            <a:solidFill>
              <a:schemeClr val="accent4">
                <a:lumMod val="40000"/>
                <a:lumOff val="60000"/>
              </a:schemeClr>
            </a:solidFill>
          </p:spPr>
          <p:txBody>
            <a:bodyPr wrap="square">
              <a:spAutoFit/>
            </a:bodyPr>
            <a:lstStyle/>
            <a:p>
              <a:r>
                <a:rPr lang="en-US" dirty="0">
                  <a:solidFill>
                    <a:schemeClr val="tx2">
                      <a:lumMod val="75000"/>
                    </a:schemeClr>
                  </a:solidFill>
                </a:rPr>
                <a:t>Lists all files and folders which will be removed </a:t>
              </a:r>
              <a:endParaRPr lang="en-US" dirty="0"/>
            </a:p>
          </p:txBody>
        </p:sp>
      </p:grpSp>
    </p:spTree>
    <p:extLst>
      <p:ext uri="{BB962C8B-B14F-4D97-AF65-F5344CB8AC3E}">
        <p14:creationId xmlns:p14="http://schemas.microsoft.com/office/powerpoint/2010/main" val="327805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Git Bisect &amp; </a:t>
            </a:r>
            <a:r>
              <a:rPr lang="en-US" dirty="0" err="1"/>
              <a:t>Blameon</a:t>
            </a:r>
            <a:r>
              <a:rPr lang="en-US" dirty="0"/>
              <a:t> (1)</a:t>
            </a:r>
          </a:p>
        </p:txBody>
      </p:sp>
      <p:grpSp>
        <p:nvGrpSpPr>
          <p:cNvPr id="5" name="Group 4"/>
          <p:cNvGrpSpPr/>
          <p:nvPr/>
        </p:nvGrpSpPr>
        <p:grpSpPr>
          <a:xfrm>
            <a:off x="447060" y="4308234"/>
            <a:ext cx="3966122" cy="1418358"/>
            <a:chOff x="154452" y="4209639"/>
            <a:chExt cx="3966122" cy="1418358"/>
          </a:xfrm>
        </p:grpSpPr>
        <p:sp>
          <p:nvSpPr>
            <p:cNvPr id="6" name="Rectangle 5"/>
            <p:cNvSpPr/>
            <p:nvPr/>
          </p:nvSpPr>
          <p:spPr>
            <a:xfrm>
              <a:off x="1361354" y="4427668"/>
              <a:ext cx="2759220" cy="1200329"/>
            </a:xfrm>
            <a:prstGeom prst="rect">
              <a:avLst/>
            </a:prstGeom>
          </p:spPr>
          <p:txBody>
            <a:bodyPr wrap="square">
              <a:spAutoFit/>
            </a:bodyPr>
            <a:lstStyle/>
            <a:p>
              <a:r>
                <a:rPr lang="en-US" dirty="0">
                  <a:solidFill>
                    <a:schemeClr val="accent5">
                      <a:lumMod val="50000"/>
                    </a:schemeClr>
                  </a:solidFill>
                  <a:cs typeface="Arial" panose="020B0604020202020204" pitchFamily="34" charset="0"/>
                </a:rPr>
                <a:t>On checking the last commit before vacation, the left out feature is intact and is operational. </a:t>
              </a:r>
            </a:p>
          </p:txBody>
        </p:sp>
        <p:pic>
          <p:nvPicPr>
            <p:cNvPr id="7" name="Picture 6"/>
            <p:cNvPicPr>
              <a:picLocks noChangeAspect="1"/>
            </p:cNvPicPr>
            <p:nvPr/>
          </p:nvPicPr>
          <p:blipFill>
            <a:blip r:embed="rId3"/>
            <a:stretch>
              <a:fillRect/>
            </a:stretch>
          </p:blipFill>
          <p:spPr>
            <a:xfrm>
              <a:off x="154452" y="4209639"/>
              <a:ext cx="1219383" cy="1365709"/>
            </a:xfrm>
            <a:prstGeom prst="rect">
              <a:avLst/>
            </a:prstGeom>
          </p:spPr>
        </p:pic>
      </p:grpSp>
      <p:sp>
        <p:nvSpPr>
          <p:cNvPr id="8" name="Rectangle 7"/>
          <p:cNvSpPr/>
          <p:nvPr/>
        </p:nvSpPr>
        <p:spPr>
          <a:xfrm>
            <a:off x="1636910" y="5911295"/>
            <a:ext cx="8496300" cy="369332"/>
          </a:xfrm>
          <a:prstGeom prst="rect">
            <a:avLst/>
          </a:prstGeom>
          <a:solidFill>
            <a:schemeClr val="accent4">
              <a:lumMod val="20000"/>
              <a:lumOff val="80000"/>
            </a:schemeClr>
          </a:solidFill>
        </p:spPr>
        <p:txBody>
          <a:bodyPr wrap="square">
            <a:spAutoFit/>
          </a:bodyPr>
          <a:lstStyle/>
          <a:p>
            <a:pPr algn="ctr"/>
            <a:r>
              <a:rPr lang="en-US" dirty="0">
                <a:solidFill>
                  <a:schemeClr val="tx2">
                    <a:lumMod val="75000"/>
                  </a:schemeClr>
                </a:solidFill>
                <a:cs typeface="Arial" panose="020B0604020202020204" pitchFamily="34" charset="0"/>
              </a:rPr>
              <a:t>Now, how will Alex fix the bug and find who broke the feature??? </a:t>
            </a:r>
          </a:p>
        </p:txBody>
      </p:sp>
      <p:grpSp>
        <p:nvGrpSpPr>
          <p:cNvPr id="9" name="Group 8"/>
          <p:cNvGrpSpPr/>
          <p:nvPr/>
        </p:nvGrpSpPr>
        <p:grpSpPr>
          <a:xfrm>
            <a:off x="238542" y="1309077"/>
            <a:ext cx="4354499" cy="2561750"/>
            <a:chOff x="104896" y="1490933"/>
            <a:chExt cx="4354499" cy="2561750"/>
          </a:xfrm>
        </p:grpSpPr>
        <p:pic>
          <p:nvPicPr>
            <p:cNvPr id="10" name="Picture 9"/>
            <p:cNvPicPr>
              <a:picLocks noChangeAspect="1"/>
            </p:cNvPicPr>
            <p:nvPr/>
          </p:nvPicPr>
          <p:blipFill rotWithShape="1">
            <a:blip r:embed="rId4"/>
            <a:srcRect t="5893"/>
            <a:stretch/>
          </p:blipFill>
          <p:spPr>
            <a:xfrm>
              <a:off x="104896" y="1490933"/>
              <a:ext cx="1367311" cy="256175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2207" y="1618171"/>
              <a:ext cx="2271987" cy="1558583"/>
            </a:xfrm>
            <a:prstGeom prst="rect">
              <a:avLst/>
            </a:prstGeom>
          </p:spPr>
        </p:pic>
        <p:sp>
          <p:nvSpPr>
            <p:cNvPr id="12" name="TextBox 11"/>
            <p:cNvSpPr txBox="1"/>
            <p:nvPr/>
          </p:nvSpPr>
          <p:spPr>
            <a:xfrm>
              <a:off x="803213" y="3367795"/>
              <a:ext cx="3656182" cy="369332"/>
            </a:xfrm>
            <a:prstGeom prst="rect">
              <a:avLst/>
            </a:prstGeom>
            <a:noFill/>
          </p:spPr>
          <p:txBody>
            <a:bodyPr wrap="square" rtlCol="0">
              <a:spAutoFit/>
            </a:bodyPr>
            <a:lstStyle/>
            <a:p>
              <a:r>
                <a:rPr lang="en-US" dirty="0">
                  <a:solidFill>
                    <a:srgbClr val="0070C0"/>
                  </a:solidFill>
                  <a:cs typeface="Arial" panose="020B0604020202020204" pitchFamily="34" charset="0"/>
                </a:rPr>
                <a:t>Alex went on a planned vacation. </a:t>
              </a:r>
            </a:p>
          </p:txBody>
        </p:sp>
      </p:grpSp>
      <p:grpSp>
        <p:nvGrpSpPr>
          <p:cNvPr id="13" name="Group 12"/>
          <p:cNvGrpSpPr/>
          <p:nvPr/>
        </p:nvGrpSpPr>
        <p:grpSpPr>
          <a:xfrm>
            <a:off x="6516302" y="1050277"/>
            <a:ext cx="4817994" cy="3199678"/>
            <a:chOff x="4120574" y="1172961"/>
            <a:chExt cx="4817994" cy="3199678"/>
          </a:xfrm>
        </p:grpSpPr>
        <p:grpSp>
          <p:nvGrpSpPr>
            <p:cNvPr id="14" name="Group 13"/>
            <p:cNvGrpSpPr/>
            <p:nvPr/>
          </p:nvGrpSpPr>
          <p:grpSpPr>
            <a:xfrm>
              <a:off x="4120574" y="1172961"/>
              <a:ext cx="1162714" cy="2705767"/>
              <a:chOff x="4120574" y="1301297"/>
              <a:chExt cx="1162714" cy="2705767"/>
            </a:xfrm>
          </p:grpSpPr>
          <p:pic>
            <p:nvPicPr>
              <p:cNvPr id="17" name="Picture 16"/>
              <p:cNvPicPr>
                <a:picLocks noChangeAspect="1"/>
              </p:cNvPicPr>
              <p:nvPr/>
            </p:nvPicPr>
            <p:blipFill>
              <a:blip r:embed="rId6"/>
              <a:stretch>
                <a:fillRect/>
              </a:stretch>
            </p:blipFill>
            <p:spPr>
              <a:xfrm>
                <a:off x="4120574" y="1576895"/>
                <a:ext cx="1031253" cy="2430169"/>
              </a:xfrm>
              <a:prstGeom prst="rect">
                <a:avLst/>
              </a:prstGeom>
            </p:spPr>
          </p:pic>
          <p:grpSp>
            <p:nvGrpSpPr>
              <p:cNvPr id="18" name="Group 17"/>
              <p:cNvGrpSpPr/>
              <p:nvPr/>
            </p:nvGrpSpPr>
            <p:grpSpPr>
              <a:xfrm>
                <a:off x="4147719" y="1301297"/>
                <a:ext cx="1135569" cy="832301"/>
                <a:chOff x="3816999" y="1415531"/>
                <a:chExt cx="1135569" cy="832301"/>
              </a:xfrm>
            </p:grpSpPr>
            <p:sp>
              <p:nvSpPr>
                <p:cNvPr id="19" name="TextBox 18"/>
                <p:cNvSpPr txBox="1"/>
                <p:nvPr/>
              </p:nvSpPr>
              <p:spPr>
                <a:xfrm>
                  <a:off x="3821938" y="1873086"/>
                  <a:ext cx="481263" cy="369332"/>
                </a:xfrm>
                <a:prstGeom prst="rect">
                  <a:avLst/>
                </a:prstGeom>
                <a:noFill/>
              </p:spPr>
              <p:txBody>
                <a:bodyPr wrap="square" rtlCol="0">
                  <a:spAutoFit/>
                </a:bodyPr>
                <a:lstStyle/>
                <a:p>
                  <a:r>
                    <a:rPr lang="en-US" dirty="0">
                      <a:solidFill>
                        <a:srgbClr val="C00000"/>
                      </a:solidFill>
                    </a:rPr>
                    <a:t>?</a:t>
                  </a:r>
                </a:p>
              </p:txBody>
            </p:sp>
            <p:sp>
              <p:nvSpPr>
                <p:cNvPr id="20" name="TextBox 19"/>
                <p:cNvSpPr txBox="1"/>
                <p:nvPr/>
              </p:nvSpPr>
              <p:spPr>
                <a:xfrm>
                  <a:off x="3816999" y="1568113"/>
                  <a:ext cx="481263" cy="369332"/>
                </a:xfrm>
                <a:prstGeom prst="rect">
                  <a:avLst/>
                </a:prstGeom>
                <a:noFill/>
              </p:spPr>
              <p:txBody>
                <a:bodyPr wrap="square" rtlCol="0">
                  <a:spAutoFit/>
                </a:bodyPr>
                <a:lstStyle/>
                <a:p>
                  <a:r>
                    <a:rPr lang="en-US" dirty="0">
                      <a:solidFill>
                        <a:srgbClr val="C00000"/>
                      </a:solidFill>
                    </a:rPr>
                    <a:t>?</a:t>
                  </a:r>
                </a:p>
              </p:txBody>
            </p:sp>
            <p:sp>
              <p:nvSpPr>
                <p:cNvPr id="21" name="TextBox 20"/>
                <p:cNvSpPr txBox="1"/>
                <p:nvPr/>
              </p:nvSpPr>
              <p:spPr>
                <a:xfrm>
                  <a:off x="4114598" y="1415531"/>
                  <a:ext cx="481263" cy="369332"/>
                </a:xfrm>
                <a:prstGeom prst="rect">
                  <a:avLst/>
                </a:prstGeom>
                <a:noFill/>
              </p:spPr>
              <p:txBody>
                <a:bodyPr wrap="square" rtlCol="0">
                  <a:spAutoFit/>
                </a:bodyPr>
                <a:lstStyle/>
                <a:p>
                  <a:r>
                    <a:rPr lang="en-US" dirty="0">
                      <a:solidFill>
                        <a:srgbClr val="C00000"/>
                      </a:solidFill>
                    </a:rPr>
                    <a:t>?</a:t>
                  </a:r>
                </a:p>
              </p:txBody>
            </p:sp>
            <p:sp>
              <p:nvSpPr>
                <p:cNvPr id="22" name="TextBox 21"/>
                <p:cNvSpPr txBox="1"/>
                <p:nvPr/>
              </p:nvSpPr>
              <p:spPr>
                <a:xfrm>
                  <a:off x="4471305" y="1878500"/>
                  <a:ext cx="481263" cy="369332"/>
                </a:xfrm>
                <a:prstGeom prst="rect">
                  <a:avLst/>
                </a:prstGeom>
                <a:noFill/>
              </p:spPr>
              <p:txBody>
                <a:bodyPr wrap="square" rtlCol="0">
                  <a:spAutoFit/>
                </a:bodyPr>
                <a:lstStyle/>
                <a:p>
                  <a:r>
                    <a:rPr lang="en-US" dirty="0">
                      <a:solidFill>
                        <a:srgbClr val="C00000"/>
                      </a:solidFill>
                    </a:rPr>
                    <a:t>?</a:t>
                  </a:r>
                </a:p>
              </p:txBody>
            </p:sp>
            <p:sp>
              <p:nvSpPr>
                <p:cNvPr id="23" name="TextBox 22"/>
                <p:cNvSpPr txBox="1"/>
                <p:nvPr/>
              </p:nvSpPr>
              <p:spPr>
                <a:xfrm>
                  <a:off x="4453779" y="1558315"/>
                  <a:ext cx="481263" cy="369332"/>
                </a:xfrm>
                <a:prstGeom prst="rect">
                  <a:avLst/>
                </a:prstGeom>
                <a:noFill/>
              </p:spPr>
              <p:txBody>
                <a:bodyPr wrap="square" rtlCol="0">
                  <a:spAutoFit/>
                </a:bodyPr>
                <a:lstStyle/>
                <a:p>
                  <a:r>
                    <a:rPr lang="en-US" dirty="0">
                      <a:solidFill>
                        <a:srgbClr val="C00000"/>
                      </a:solidFill>
                    </a:rPr>
                    <a:t>?</a:t>
                  </a:r>
                </a:p>
              </p:txBody>
            </p:sp>
          </p:grpSp>
        </p:grpSp>
        <p:pic>
          <p:nvPicPr>
            <p:cNvPr id="15" name="Picture 14"/>
            <p:cNvPicPr>
              <a:picLocks noChangeAspect="1"/>
            </p:cNvPicPr>
            <p:nvPr/>
          </p:nvPicPr>
          <p:blipFill>
            <a:blip r:embed="rId7"/>
            <a:stretch>
              <a:fillRect/>
            </a:stretch>
          </p:blipFill>
          <p:spPr>
            <a:xfrm>
              <a:off x="5589049" y="1472996"/>
              <a:ext cx="2271987" cy="1576299"/>
            </a:xfrm>
            <a:prstGeom prst="rect">
              <a:avLst/>
            </a:prstGeom>
          </p:spPr>
        </p:pic>
        <p:sp>
          <p:nvSpPr>
            <p:cNvPr id="16" name="Rectangle 15"/>
            <p:cNvSpPr/>
            <p:nvPr/>
          </p:nvSpPr>
          <p:spPr>
            <a:xfrm>
              <a:off x="4798245" y="3172310"/>
              <a:ext cx="4140323" cy="1200329"/>
            </a:xfrm>
            <a:prstGeom prst="rect">
              <a:avLst/>
            </a:prstGeom>
          </p:spPr>
          <p:txBody>
            <a:bodyPr wrap="square">
              <a:spAutoFit/>
            </a:bodyPr>
            <a:lstStyle/>
            <a:p>
              <a:r>
                <a:rPr lang="en-US" dirty="0">
                  <a:solidFill>
                    <a:schemeClr val="accent2">
                      <a:lumMod val="50000"/>
                    </a:schemeClr>
                  </a:solidFill>
                  <a:cs typeface="Arial" panose="020B0604020202020204" pitchFamily="34" charset="0"/>
                </a:rPr>
                <a:t>Alex headed back to work. He pulled the latest changes of the feature that he worked prior to vacation and noticed that the work is left cracked.</a:t>
              </a:r>
            </a:p>
          </p:txBody>
        </p:sp>
      </p:grpSp>
      <p:grpSp>
        <p:nvGrpSpPr>
          <p:cNvPr id="24" name="Group 23"/>
          <p:cNvGrpSpPr/>
          <p:nvPr/>
        </p:nvGrpSpPr>
        <p:grpSpPr>
          <a:xfrm>
            <a:off x="6669601" y="4532023"/>
            <a:ext cx="4902338" cy="1239475"/>
            <a:chOff x="4036231" y="4548877"/>
            <a:chExt cx="4902338" cy="1239475"/>
          </a:xfrm>
        </p:grpSpPr>
        <p:sp>
          <p:nvSpPr>
            <p:cNvPr id="25" name="Rectangle 24"/>
            <p:cNvSpPr/>
            <p:nvPr/>
          </p:nvSpPr>
          <p:spPr>
            <a:xfrm>
              <a:off x="5589049" y="4552409"/>
              <a:ext cx="3349520"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C00000"/>
                  </a:solidFill>
                  <a:cs typeface="Arial" panose="020B0604020202020204" pitchFamily="34" charset="0"/>
                </a:rPr>
                <a:t>Numerous commits exist after he left for vacation. </a:t>
              </a:r>
            </a:p>
            <a:p>
              <a:pPr marL="285750" indent="-285750">
                <a:buFont typeface="Arial" panose="020B0604020202020204" pitchFamily="34" charset="0"/>
                <a:buChar char="•"/>
              </a:pPr>
              <a:r>
                <a:rPr lang="en-US" dirty="0">
                  <a:solidFill>
                    <a:srgbClr val="C00000"/>
                  </a:solidFill>
                  <a:cs typeface="Arial" panose="020B0604020202020204" pitchFamily="34" charset="0"/>
                </a:rPr>
                <a:t>Found bugs in the feature that he was working. </a:t>
              </a:r>
            </a:p>
          </p:txBody>
        </p:sp>
        <p:pic>
          <p:nvPicPr>
            <p:cNvPr id="26" name="Picture 25"/>
            <p:cNvPicPr>
              <a:picLocks noChangeAspect="1"/>
            </p:cNvPicPr>
            <p:nvPr/>
          </p:nvPicPr>
          <p:blipFill>
            <a:blip r:embed="rId8"/>
            <a:stretch>
              <a:fillRect/>
            </a:stretch>
          </p:blipFill>
          <p:spPr>
            <a:xfrm>
              <a:off x="4036231" y="4548877"/>
              <a:ext cx="1496535" cy="1239475"/>
            </a:xfrm>
            <a:prstGeom prst="rect">
              <a:avLst/>
            </a:prstGeom>
          </p:spPr>
        </p:pic>
      </p:grpSp>
    </p:spTree>
    <p:extLst>
      <p:ext uri="{BB962C8B-B14F-4D97-AF65-F5344CB8AC3E}">
        <p14:creationId xmlns:p14="http://schemas.microsoft.com/office/powerpoint/2010/main" val="168508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80">
                                          <p:stCondLst>
                                            <p:cond delay="0"/>
                                          </p:stCondLst>
                                        </p:cTn>
                                        <p:tgtEl>
                                          <p:spTgt spid="8"/>
                                        </p:tgtEl>
                                      </p:cBhvr>
                                    </p:animEffect>
                                    <p:anim calcmode="lin" valueType="num">
                                      <p:cBhvr>
                                        <p:cTn id="2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3" dur="26">
                                          <p:stCondLst>
                                            <p:cond delay="650"/>
                                          </p:stCondLst>
                                        </p:cTn>
                                        <p:tgtEl>
                                          <p:spTgt spid="8"/>
                                        </p:tgtEl>
                                      </p:cBhvr>
                                      <p:to x="100000" y="60000"/>
                                    </p:animScale>
                                    <p:animScale>
                                      <p:cBhvr>
                                        <p:cTn id="34" dur="166" decel="50000">
                                          <p:stCondLst>
                                            <p:cond delay="676"/>
                                          </p:stCondLst>
                                        </p:cTn>
                                        <p:tgtEl>
                                          <p:spTgt spid="8"/>
                                        </p:tgtEl>
                                      </p:cBhvr>
                                      <p:to x="100000" y="100000"/>
                                    </p:animScale>
                                    <p:animScale>
                                      <p:cBhvr>
                                        <p:cTn id="35" dur="26">
                                          <p:stCondLst>
                                            <p:cond delay="1312"/>
                                          </p:stCondLst>
                                        </p:cTn>
                                        <p:tgtEl>
                                          <p:spTgt spid="8"/>
                                        </p:tgtEl>
                                      </p:cBhvr>
                                      <p:to x="100000" y="80000"/>
                                    </p:animScale>
                                    <p:animScale>
                                      <p:cBhvr>
                                        <p:cTn id="36" dur="166" decel="50000">
                                          <p:stCondLst>
                                            <p:cond delay="1338"/>
                                          </p:stCondLst>
                                        </p:cTn>
                                        <p:tgtEl>
                                          <p:spTgt spid="8"/>
                                        </p:tgtEl>
                                      </p:cBhvr>
                                      <p:to x="100000" y="100000"/>
                                    </p:animScale>
                                    <p:animScale>
                                      <p:cBhvr>
                                        <p:cTn id="37" dur="26">
                                          <p:stCondLst>
                                            <p:cond delay="1642"/>
                                          </p:stCondLst>
                                        </p:cTn>
                                        <p:tgtEl>
                                          <p:spTgt spid="8"/>
                                        </p:tgtEl>
                                      </p:cBhvr>
                                      <p:to x="100000" y="90000"/>
                                    </p:animScale>
                                    <p:animScale>
                                      <p:cBhvr>
                                        <p:cTn id="38" dur="166" decel="50000">
                                          <p:stCondLst>
                                            <p:cond delay="1668"/>
                                          </p:stCondLst>
                                        </p:cTn>
                                        <p:tgtEl>
                                          <p:spTgt spid="8"/>
                                        </p:tgtEl>
                                      </p:cBhvr>
                                      <p:to x="100000" y="100000"/>
                                    </p:animScale>
                                    <p:animScale>
                                      <p:cBhvr>
                                        <p:cTn id="39" dur="26">
                                          <p:stCondLst>
                                            <p:cond delay="1808"/>
                                          </p:stCondLst>
                                        </p:cTn>
                                        <p:tgtEl>
                                          <p:spTgt spid="8"/>
                                        </p:tgtEl>
                                      </p:cBhvr>
                                      <p:to x="100000" y="95000"/>
                                    </p:animScale>
                                    <p:animScale>
                                      <p:cBhvr>
                                        <p:cTn id="4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Git Bisect &amp; </a:t>
            </a:r>
            <a:r>
              <a:rPr lang="en-US" dirty="0" err="1"/>
              <a:t>Blameon</a:t>
            </a:r>
            <a:r>
              <a:rPr lang="en-US" dirty="0"/>
              <a:t> (2)</a:t>
            </a:r>
          </a:p>
        </p:txBody>
      </p:sp>
      <p:sp>
        <p:nvSpPr>
          <p:cNvPr id="5" name="Rectangle 4"/>
          <p:cNvSpPr/>
          <p:nvPr/>
        </p:nvSpPr>
        <p:spPr>
          <a:xfrm>
            <a:off x="202273" y="1159201"/>
            <a:ext cx="8438144" cy="369332"/>
          </a:xfrm>
          <a:prstGeom prst="rect">
            <a:avLst/>
          </a:prstGeom>
        </p:spPr>
        <p:txBody>
          <a:bodyPr wrap="square">
            <a:spAutoFit/>
          </a:bodyPr>
          <a:lstStyle/>
          <a:p>
            <a:endParaRPr lang="en-US" dirty="0"/>
          </a:p>
        </p:txBody>
      </p:sp>
      <p:sp>
        <p:nvSpPr>
          <p:cNvPr id="6" name="Rectangle 5"/>
          <p:cNvSpPr/>
          <p:nvPr/>
        </p:nvSpPr>
        <p:spPr>
          <a:xfrm>
            <a:off x="1562246" y="4276617"/>
            <a:ext cx="9776313"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lumMod val="75000"/>
                  </a:schemeClr>
                </a:solidFill>
                <a:cs typeface="Arial" panose="020B0604020202020204" pitchFamily="34" charset="0"/>
              </a:rPr>
              <a:t>A known bad commit and a known good commit are mentioned to Git Bisect.</a:t>
            </a:r>
          </a:p>
          <a:p>
            <a:pPr marL="285750" indent="-285750">
              <a:buFont typeface="Arial" panose="020B0604020202020204" pitchFamily="34" charset="0"/>
              <a:buChar char="•"/>
            </a:pPr>
            <a:r>
              <a:rPr lang="en-US" dirty="0">
                <a:solidFill>
                  <a:schemeClr val="tx2">
                    <a:lumMod val="75000"/>
                  </a:schemeClr>
                </a:solidFill>
                <a:cs typeface="Arial" panose="020B0604020202020204" pitchFamily="34" charset="0"/>
              </a:rPr>
              <a:t>This splits the commits between those in half, thus identifies the middle one and checkout a new (nameless) branch.</a:t>
            </a:r>
          </a:p>
        </p:txBody>
      </p:sp>
      <p:sp>
        <p:nvSpPr>
          <p:cNvPr id="7" name="Rectangle 6"/>
          <p:cNvSpPr/>
          <p:nvPr/>
        </p:nvSpPr>
        <p:spPr>
          <a:xfrm>
            <a:off x="4421344" y="1432277"/>
            <a:ext cx="6917215" cy="369332"/>
          </a:xfrm>
          <a:prstGeom prst="rect">
            <a:avLst/>
          </a:prstGeom>
          <a:solidFill>
            <a:schemeClr val="accent6">
              <a:lumMod val="60000"/>
              <a:lumOff val="40000"/>
            </a:schemeClr>
          </a:solidFill>
          <a:ln>
            <a:noFill/>
          </a:ln>
        </p:spPr>
        <p:txBody>
          <a:bodyPr wrap="square">
            <a:spAutoFit/>
          </a:bodyPr>
          <a:lstStyle/>
          <a:p>
            <a:r>
              <a:rPr lang="en-US" b="1" dirty="0">
                <a:cs typeface="Arial" panose="020B0604020202020204" pitchFamily="34" charset="0"/>
              </a:rPr>
              <a:t>Git </a:t>
            </a:r>
            <a:r>
              <a:rPr lang="en-US" b="1" dirty="0" err="1">
                <a:cs typeface="Arial" panose="020B0604020202020204" pitchFamily="34" charset="0"/>
              </a:rPr>
              <a:t>Blameon</a:t>
            </a:r>
            <a:r>
              <a:rPr lang="en-US" b="1" dirty="0">
                <a:cs typeface="Arial" panose="020B0604020202020204" pitchFamily="34" charset="0"/>
              </a:rPr>
              <a:t> </a:t>
            </a:r>
            <a:r>
              <a:rPr lang="en-US" dirty="0">
                <a:cs typeface="Arial" panose="020B0604020202020204" pitchFamily="34" charset="0"/>
              </a:rPr>
              <a:t>command to find out the culprit who broke feature.</a:t>
            </a:r>
          </a:p>
        </p:txBody>
      </p:sp>
      <p:sp>
        <p:nvSpPr>
          <p:cNvPr id="8" name="Rectangle 7"/>
          <p:cNvSpPr/>
          <p:nvPr/>
        </p:nvSpPr>
        <p:spPr>
          <a:xfrm>
            <a:off x="2257052" y="2247342"/>
            <a:ext cx="9081508" cy="646331"/>
          </a:xfrm>
          <a:prstGeom prst="rect">
            <a:avLst/>
          </a:prstGeom>
          <a:solidFill>
            <a:schemeClr val="accent6">
              <a:lumMod val="60000"/>
              <a:lumOff val="40000"/>
            </a:schemeClr>
          </a:solidFill>
          <a:ln>
            <a:noFill/>
          </a:ln>
        </p:spPr>
        <p:txBody>
          <a:bodyPr wrap="square">
            <a:spAutoFit/>
          </a:bodyPr>
          <a:lstStyle/>
          <a:p>
            <a:r>
              <a:rPr lang="en-US" b="1" dirty="0">
                <a:cs typeface="Arial" panose="020B0604020202020204" pitchFamily="34" charset="0"/>
              </a:rPr>
              <a:t>Git Bisect </a:t>
            </a:r>
            <a:r>
              <a:rPr lang="en-US" dirty="0">
                <a:cs typeface="Arial" panose="020B0604020202020204" pitchFamily="34" charset="0"/>
              </a:rPr>
              <a:t>command to find the broken commit that caused the bug by using the divide and conquer algorithm.</a:t>
            </a:r>
          </a:p>
        </p:txBody>
      </p:sp>
      <p:pic>
        <p:nvPicPr>
          <p:cNvPr id="9" name="Picture 8"/>
          <p:cNvPicPr>
            <a:picLocks noChangeAspect="1"/>
          </p:cNvPicPr>
          <p:nvPr/>
        </p:nvPicPr>
        <p:blipFill rotWithShape="1">
          <a:blip r:embed="rId3"/>
          <a:srcRect l="5646" r="14248" b="4000"/>
          <a:stretch/>
        </p:blipFill>
        <p:spPr>
          <a:xfrm>
            <a:off x="152223" y="1343867"/>
            <a:ext cx="1344425" cy="3656949"/>
          </a:xfrm>
          <a:prstGeom prst="rect">
            <a:avLst/>
          </a:prstGeom>
        </p:spPr>
      </p:pic>
      <p:sp>
        <p:nvSpPr>
          <p:cNvPr id="10" name="Oval Callout 10"/>
          <p:cNvSpPr/>
          <p:nvPr/>
        </p:nvSpPr>
        <p:spPr>
          <a:xfrm>
            <a:off x="1746898" y="1165544"/>
            <a:ext cx="2543252" cy="879983"/>
          </a:xfrm>
          <a:prstGeom prst="wedgeEllipseCallout">
            <a:avLst>
              <a:gd name="adj1" fmla="val -70943"/>
              <a:gd name="adj2" fmla="val 6024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Git </a:t>
            </a:r>
            <a:r>
              <a:rPr lang="en-US" sz="1600" dirty="0" err="1"/>
              <a:t>Blameon</a:t>
            </a:r>
            <a:r>
              <a:rPr lang="en-US" sz="1600" dirty="0"/>
              <a:t> &amp; Git Bisect</a:t>
            </a:r>
          </a:p>
        </p:txBody>
      </p:sp>
      <p:sp>
        <p:nvSpPr>
          <p:cNvPr id="11" name="Rectangle 10"/>
          <p:cNvSpPr/>
          <p:nvPr/>
        </p:nvSpPr>
        <p:spPr>
          <a:xfrm>
            <a:off x="1517472" y="3891243"/>
            <a:ext cx="2963632" cy="369332"/>
          </a:xfrm>
          <a:prstGeom prst="rect">
            <a:avLst/>
          </a:prstGeom>
        </p:spPr>
        <p:txBody>
          <a:bodyPr wrap="none">
            <a:spAutoFit/>
          </a:bodyPr>
          <a:lstStyle/>
          <a:p>
            <a:r>
              <a:rPr lang="en-US" b="1" dirty="0">
                <a:solidFill>
                  <a:schemeClr val="tx2">
                    <a:lumMod val="75000"/>
                  </a:schemeClr>
                </a:solidFill>
                <a:cs typeface="Arial" panose="020B0604020202020204" pitchFamily="34" charset="0"/>
              </a:rPr>
              <a:t>Git Bisect Conquer Algorithm</a:t>
            </a:r>
            <a:endParaRPr lang="en-US" b="1" dirty="0">
              <a:solidFill>
                <a:schemeClr val="tx2">
                  <a:lumMod val="75000"/>
                </a:schemeClr>
              </a:solidFill>
            </a:endParaRPr>
          </a:p>
        </p:txBody>
      </p:sp>
      <p:sp>
        <p:nvSpPr>
          <p:cNvPr id="12" name="Rectangle 11"/>
          <p:cNvSpPr/>
          <p:nvPr/>
        </p:nvSpPr>
        <p:spPr>
          <a:xfrm>
            <a:off x="1562245" y="5199947"/>
            <a:ext cx="977631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lumMod val="75000"/>
                  </a:schemeClr>
                </a:solidFill>
                <a:cs typeface="Arial" panose="020B0604020202020204" pitchFamily="34" charset="0"/>
              </a:rPr>
              <a:t>Alex should check whether the feature is broken in the middle commit.</a:t>
            </a:r>
          </a:p>
          <a:p>
            <a:pPr marL="285750" indent="-285750">
              <a:buFont typeface="Arial" panose="020B0604020202020204" pitchFamily="34" charset="0"/>
              <a:buChar char="•"/>
            </a:pPr>
            <a:r>
              <a:rPr lang="en-US" dirty="0">
                <a:solidFill>
                  <a:schemeClr val="tx2">
                    <a:lumMod val="75000"/>
                  </a:schemeClr>
                </a:solidFill>
                <a:cs typeface="Arial" panose="020B0604020202020204" pitchFamily="34" charset="0"/>
              </a:rPr>
              <a:t>If the middle commit is operational and not broken, then repast Git bisect with this known good commit and the known bad commit. </a:t>
            </a:r>
          </a:p>
          <a:p>
            <a:pPr marL="285750" indent="-285750">
              <a:buFont typeface="Arial" panose="020B0604020202020204" pitchFamily="34" charset="0"/>
              <a:buChar char="•"/>
            </a:pPr>
            <a:r>
              <a:rPr lang="en-US" dirty="0">
                <a:solidFill>
                  <a:schemeClr val="tx2">
                    <a:lumMod val="75000"/>
                  </a:schemeClr>
                </a:solidFill>
                <a:cs typeface="Arial" panose="020B0604020202020204" pitchFamily="34" charset="0"/>
              </a:rPr>
              <a:t>This process gets narrowed down and thus the first bad commit which broke the feature is spotted.</a:t>
            </a:r>
          </a:p>
        </p:txBody>
      </p:sp>
      <p:sp>
        <p:nvSpPr>
          <p:cNvPr id="13" name="Rectangle 12">
            <a:extLst>
              <a:ext uri="{FF2B5EF4-FFF2-40B4-BE49-F238E27FC236}">
                <a16:creationId xmlns:a16="http://schemas.microsoft.com/office/drawing/2014/main" id="{2186CE68-DAA9-43CA-985A-A33C21A8B035}"/>
              </a:ext>
            </a:extLst>
          </p:cNvPr>
          <p:cNvSpPr/>
          <p:nvPr/>
        </p:nvSpPr>
        <p:spPr>
          <a:xfrm>
            <a:off x="2257052" y="3166906"/>
            <a:ext cx="2772914" cy="45110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75000"/>
                  </a:schemeClr>
                </a:solidFill>
                <a:cs typeface="Arial" panose="020B0604020202020204" pitchFamily="34" charset="0"/>
              </a:rPr>
              <a:t>    $ git bisect</a:t>
            </a:r>
          </a:p>
        </p:txBody>
      </p:sp>
    </p:spTree>
    <p:extLst>
      <p:ext uri="{BB962C8B-B14F-4D97-AF65-F5344CB8AC3E}">
        <p14:creationId xmlns:p14="http://schemas.microsoft.com/office/powerpoint/2010/main" val="136659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1" grpId="0"/>
      <p:bldP spid="12" grpId="0"/>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028F95-73C0-4B41-B4BF-08A051C566D1}"/>
              </a:ext>
            </a:extLst>
          </p:cNvPr>
          <p:cNvSpPr>
            <a:spLocks noGrp="1"/>
          </p:cNvSpPr>
          <p:nvPr>
            <p:ph type="body" sz="quarter" idx="10"/>
          </p:nvPr>
        </p:nvSpPr>
        <p:spPr/>
        <p:txBody>
          <a:bodyPr/>
          <a:lstStyle/>
          <a:p>
            <a:r>
              <a:rPr lang="en-US" dirty="0"/>
              <a:t>Git Bisect Command Example</a:t>
            </a:r>
          </a:p>
        </p:txBody>
      </p:sp>
      <p:sp>
        <p:nvSpPr>
          <p:cNvPr id="3" name="Title 2">
            <a:extLst>
              <a:ext uri="{FF2B5EF4-FFF2-40B4-BE49-F238E27FC236}">
                <a16:creationId xmlns:a16="http://schemas.microsoft.com/office/drawing/2014/main" id="{799CF8B1-C5E2-4AC2-94C1-4C098884BE3D}"/>
              </a:ext>
            </a:extLst>
          </p:cNvPr>
          <p:cNvSpPr>
            <a:spLocks noGrp="1"/>
          </p:cNvSpPr>
          <p:nvPr>
            <p:ph type="title"/>
          </p:nvPr>
        </p:nvSpPr>
        <p:spPr/>
        <p:txBody>
          <a:bodyPr/>
          <a:lstStyle/>
          <a:p>
            <a:r>
              <a:rPr lang="en-US" dirty="0"/>
              <a:t>Git Bisect &amp; </a:t>
            </a:r>
            <a:r>
              <a:rPr lang="en-US" dirty="0" err="1"/>
              <a:t>Blameon</a:t>
            </a:r>
            <a:r>
              <a:rPr lang="en-US" dirty="0"/>
              <a:t> (3)</a:t>
            </a:r>
          </a:p>
        </p:txBody>
      </p:sp>
      <p:sp>
        <p:nvSpPr>
          <p:cNvPr id="4" name="Content Placeholder 3">
            <a:extLst>
              <a:ext uri="{FF2B5EF4-FFF2-40B4-BE49-F238E27FC236}">
                <a16:creationId xmlns:a16="http://schemas.microsoft.com/office/drawing/2014/main" id="{7294A66F-8FAD-4D46-83CA-36032A8775F8}"/>
              </a:ext>
            </a:extLst>
          </p:cNvPr>
          <p:cNvSpPr>
            <a:spLocks noGrp="1"/>
          </p:cNvSpPr>
          <p:nvPr>
            <p:ph sz="quarter" idx="11"/>
          </p:nvPr>
        </p:nvSpPr>
        <p:spPr/>
        <p:txBody>
          <a:bodyPr/>
          <a:lstStyle/>
          <a:p>
            <a:pPr marL="0" indent="0">
              <a:buNone/>
            </a:pPr>
            <a:r>
              <a:rPr lang="en-US" dirty="0"/>
              <a:t>Following screen captures shows an example of Git Bisect command.</a:t>
            </a:r>
          </a:p>
        </p:txBody>
      </p:sp>
      <p:pic>
        <p:nvPicPr>
          <p:cNvPr id="5" name="Picture 4">
            <a:extLst>
              <a:ext uri="{FF2B5EF4-FFF2-40B4-BE49-F238E27FC236}">
                <a16:creationId xmlns:a16="http://schemas.microsoft.com/office/drawing/2014/main" id="{447D0E77-A647-42C7-93D6-4633EC8DE823}"/>
              </a:ext>
            </a:extLst>
          </p:cNvPr>
          <p:cNvPicPr>
            <a:picLocks noChangeAspect="1"/>
          </p:cNvPicPr>
          <p:nvPr/>
        </p:nvPicPr>
        <p:blipFill>
          <a:blip r:embed="rId2"/>
          <a:stretch>
            <a:fillRect/>
          </a:stretch>
        </p:blipFill>
        <p:spPr>
          <a:xfrm>
            <a:off x="489100" y="2314996"/>
            <a:ext cx="9845687" cy="883641"/>
          </a:xfrm>
          <a:prstGeom prst="rect">
            <a:avLst/>
          </a:prstGeom>
        </p:spPr>
      </p:pic>
      <p:pic>
        <p:nvPicPr>
          <p:cNvPr id="6" name="Picture 5">
            <a:extLst>
              <a:ext uri="{FF2B5EF4-FFF2-40B4-BE49-F238E27FC236}">
                <a16:creationId xmlns:a16="http://schemas.microsoft.com/office/drawing/2014/main" id="{0B80D010-7F15-46F4-8BF4-5079ACFBCC21}"/>
              </a:ext>
            </a:extLst>
          </p:cNvPr>
          <p:cNvPicPr>
            <a:picLocks noChangeAspect="1"/>
          </p:cNvPicPr>
          <p:nvPr/>
        </p:nvPicPr>
        <p:blipFill rotWithShape="1">
          <a:blip r:embed="rId3"/>
          <a:srcRect r="17769"/>
          <a:stretch/>
        </p:blipFill>
        <p:spPr>
          <a:xfrm>
            <a:off x="489100" y="3490156"/>
            <a:ext cx="10373971" cy="1576960"/>
          </a:xfrm>
          <a:prstGeom prst="rect">
            <a:avLst/>
          </a:prstGeom>
        </p:spPr>
      </p:pic>
    </p:spTree>
    <p:extLst>
      <p:ext uri="{BB962C8B-B14F-4D97-AF65-F5344CB8AC3E}">
        <p14:creationId xmlns:p14="http://schemas.microsoft.com/office/powerpoint/2010/main" val="2824665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sp>
        <p:nvSpPr>
          <p:cNvPr id="6" name="Text Placeholder 5"/>
          <p:cNvSpPr>
            <a:spLocks noGrp="1"/>
          </p:cNvSpPr>
          <p:nvPr>
            <p:ph type="body" sz="quarter" idx="10"/>
          </p:nvPr>
        </p:nvSpPr>
        <p:spPr/>
        <p:txBody>
          <a:bodyPr/>
          <a:lstStyle/>
          <a:p>
            <a:r>
              <a:rPr lang="en-US" dirty="0"/>
              <a:t>Select the right answer</a:t>
            </a:r>
          </a:p>
        </p:txBody>
      </p:sp>
      <p:sp>
        <p:nvSpPr>
          <p:cNvPr id="7" name="Content Placeholder 6"/>
          <p:cNvSpPr>
            <a:spLocks noGrp="1"/>
          </p:cNvSpPr>
          <p:nvPr>
            <p:ph sz="quarter" idx="11"/>
          </p:nvPr>
        </p:nvSpPr>
        <p:spPr/>
        <p:txBody>
          <a:bodyPr/>
          <a:lstStyle/>
          <a:p>
            <a:r>
              <a:rPr lang="en-US" dirty="0"/>
              <a:t>Which command is used to find the broken commit that causes the bug?</a:t>
            </a:r>
          </a:p>
          <a:p>
            <a:endParaRPr lang="en-US" dirty="0"/>
          </a:p>
          <a:p>
            <a:pPr marL="800100" lvl="1" indent="-342900">
              <a:buFont typeface="+mj-lt"/>
              <a:buAutoNum type="alphaLcParenR"/>
            </a:pPr>
            <a:r>
              <a:rPr lang="en-US" dirty="0" err="1"/>
              <a:t>git</a:t>
            </a:r>
            <a:r>
              <a:rPr lang="en-US" dirty="0"/>
              <a:t> log </a:t>
            </a:r>
          </a:p>
          <a:p>
            <a:pPr marL="800100" lvl="1" indent="-342900">
              <a:buFont typeface="+mj-lt"/>
              <a:buAutoNum type="alphaLcParenR"/>
            </a:pPr>
            <a:r>
              <a:rPr lang="en-US" dirty="0" err="1"/>
              <a:t>git</a:t>
            </a:r>
            <a:r>
              <a:rPr lang="en-US" dirty="0"/>
              <a:t> bisect </a:t>
            </a:r>
          </a:p>
          <a:p>
            <a:pPr marL="800100" lvl="1" indent="-342900">
              <a:buFont typeface="+mj-lt"/>
              <a:buAutoNum type="alphaLcParenR"/>
            </a:pPr>
            <a:r>
              <a:rPr lang="en-US" dirty="0" err="1"/>
              <a:t>git</a:t>
            </a:r>
            <a:r>
              <a:rPr lang="en-US" dirty="0"/>
              <a:t> </a:t>
            </a:r>
            <a:r>
              <a:rPr lang="en-US" dirty="0" err="1"/>
              <a:t>blameon</a:t>
            </a:r>
            <a:endParaRPr lang="en-US" dirty="0"/>
          </a:p>
          <a:p>
            <a:pPr marL="800100" lvl="1" indent="-342900">
              <a:buFont typeface="+mj-lt"/>
              <a:buAutoNum type="alphaLcParenR"/>
            </a:pPr>
            <a:r>
              <a:rPr lang="en-US" dirty="0" err="1"/>
              <a:t>git</a:t>
            </a:r>
            <a:r>
              <a:rPr lang="en-US" dirty="0"/>
              <a:t> checkout </a:t>
            </a:r>
          </a:p>
          <a:p>
            <a:endParaRPr lang="en-US" dirty="0"/>
          </a:p>
        </p:txBody>
      </p:sp>
      <p:pic>
        <p:nvPicPr>
          <p:cNvPr id="5" name="Picture 4"/>
          <p:cNvPicPr>
            <a:picLocks noChangeAspect="1"/>
          </p:cNvPicPr>
          <p:nvPr/>
        </p:nvPicPr>
        <p:blipFill>
          <a:blip r:embed="rId2">
            <a:duotone>
              <a:schemeClr val="accent6">
                <a:shade val="45000"/>
                <a:satMod val="135000"/>
              </a:schemeClr>
              <a:prstClr val="white"/>
            </a:duotone>
          </a:blip>
          <a:stretch>
            <a:fillRect/>
          </a:stretch>
        </p:blipFill>
        <p:spPr>
          <a:xfrm rot="695733">
            <a:off x="340520" y="2785802"/>
            <a:ext cx="415504" cy="397616"/>
          </a:xfrm>
          <a:prstGeom prst="rect">
            <a:avLst/>
          </a:prstGeom>
        </p:spPr>
      </p:pic>
    </p:spTree>
    <p:extLst>
      <p:ext uri="{BB962C8B-B14F-4D97-AF65-F5344CB8AC3E}">
        <p14:creationId xmlns:p14="http://schemas.microsoft.com/office/powerpoint/2010/main" val="270628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Check</a:t>
            </a:r>
          </a:p>
        </p:txBody>
      </p:sp>
      <p:sp>
        <p:nvSpPr>
          <p:cNvPr id="6" name="Text Placeholder 5"/>
          <p:cNvSpPr>
            <a:spLocks noGrp="1"/>
          </p:cNvSpPr>
          <p:nvPr>
            <p:ph type="body" sz="quarter" idx="10"/>
          </p:nvPr>
        </p:nvSpPr>
        <p:spPr/>
        <p:txBody>
          <a:bodyPr/>
          <a:lstStyle/>
          <a:p>
            <a:r>
              <a:rPr lang="en-US" dirty="0"/>
              <a:t>Select the right answer</a:t>
            </a:r>
          </a:p>
        </p:txBody>
      </p:sp>
      <p:sp>
        <p:nvSpPr>
          <p:cNvPr id="7" name="Content Placeholder 6"/>
          <p:cNvSpPr>
            <a:spLocks noGrp="1"/>
          </p:cNvSpPr>
          <p:nvPr>
            <p:ph sz="quarter" idx="11"/>
          </p:nvPr>
        </p:nvSpPr>
        <p:spPr/>
        <p:txBody>
          <a:bodyPr/>
          <a:lstStyle/>
          <a:p>
            <a:r>
              <a:rPr lang="en-US" dirty="0"/>
              <a:t>Which command saves the unsaved changes on a “Git stack”?</a:t>
            </a:r>
          </a:p>
          <a:p>
            <a:endParaRPr lang="en-US" dirty="0"/>
          </a:p>
          <a:p>
            <a:pPr marL="800100" lvl="1" indent="-342900">
              <a:buFont typeface="+mj-lt"/>
              <a:buAutoNum type="alphaLcParenR"/>
            </a:pPr>
            <a:r>
              <a:rPr lang="en-US" dirty="0"/>
              <a:t>Clone</a:t>
            </a:r>
          </a:p>
          <a:p>
            <a:pPr marL="800100" lvl="1" indent="-342900">
              <a:buFont typeface="+mj-lt"/>
              <a:buAutoNum type="alphaLcParenR"/>
            </a:pPr>
            <a:r>
              <a:rPr lang="en-US" dirty="0"/>
              <a:t>Add</a:t>
            </a:r>
          </a:p>
          <a:p>
            <a:pPr marL="800100" lvl="1" indent="-342900">
              <a:buFont typeface="+mj-lt"/>
              <a:buAutoNum type="alphaLcParenR"/>
            </a:pPr>
            <a:r>
              <a:rPr lang="en-US" dirty="0"/>
              <a:t>Commit</a:t>
            </a:r>
          </a:p>
          <a:p>
            <a:pPr marL="800100" lvl="1" indent="-342900">
              <a:buFont typeface="+mj-lt"/>
              <a:buAutoNum type="alphaLcParenR"/>
            </a:pPr>
            <a:r>
              <a:rPr lang="en-US" dirty="0"/>
              <a:t>Stash</a:t>
            </a:r>
          </a:p>
          <a:p>
            <a:endParaRPr lang="en-US" dirty="0"/>
          </a:p>
        </p:txBody>
      </p:sp>
      <p:pic>
        <p:nvPicPr>
          <p:cNvPr id="5" name="Picture 4"/>
          <p:cNvPicPr>
            <a:picLocks noChangeAspect="1"/>
          </p:cNvPicPr>
          <p:nvPr/>
        </p:nvPicPr>
        <p:blipFill>
          <a:blip r:embed="rId2">
            <a:duotone>
              <a:schemeClr val="accent6">
                <a:shade val="45000"/>
                <a:satMod val="135000"/>
              </a:schemeClr>
              <a:prstClr val="white"/>
            </a:duotone>
          </a:blip>
          <a:stretch>
            <a:fillRect/>
          </a:stretch>
        </p:blipFill>
        <p:spPr>
          <a:xfrm rot="695733">
            <a:off x="261272" y="3791764"/>
            <a:ext cx="415504" cy="397616"/>
          </a:xfrm>
          <a:prstGeom prst="rect">
            <a:avLst/>
          </a:prstGeom>
        </p:spPr>
      </p:pic>
    </p:spTree>
    <p:extLst>
      <p:ext uri="{BB962C8B-B14F-4D97-AF65-F5344CB8AC3E}">
        <p14:creationId xmlns:p14="http://schemas.microsoft.com/office/powerpoint/2010/main" val="381009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463153" y="2515303"/>
            <a:ext cx="5544679"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Key Git Commands </a:t>
            </a:r>
          </a:p>
        </p:txBody>
      </p:sp>
      <p:sp>
        <p:nvSpPr>
          <p:cNvPr id="5" name="Rounded Rectangle 4"/>
          <p:cNvSpPr/>
          <p:nvPr/>
        </p:nvSpPr>
        <p:spPr>
          <a:xfrm>
            <a:off x="2468635" y="3158999"/>
            <a:ext cx="5541509"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Advance Git Commands</a:t>
            </a:r>
          </a:p>
        </p:txBody>
      </p:sp>
      <p:sp>
        <p:nvSpPr>
          <p:cNvPr id="12" name="Title 11"/>
          <p:cNvSpPr>
            <a:spLocks noGrp="1"/>
          </p:cNvSpPr>
          <p:nvPr>
            <p:ph type="title"/>
          </p:nvPr>
        </p:nvSpPr>
        <p:spPr/>
        <p:txBody>
          <a:bodyPr/>
          <a:lstStyle/>
          <a:p>
            <a:r>
              <a:rPr lang="en-US" dirty="0"/>
              <a:t>Topic List</a:t>
            </a:r>
          </a:p>
        </p:txBody>
      </p:sp>
    </p:spTree>
    <p:extLst>
      <p:ext uri="{BB962C8B-B14F-4D97-AF65-F5344CB8AC3E}">
        <p14:creationId xmlns:p14="http://schemas.microsoft.com/office/powerpoint/2010/main" val="2925647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4.1: Using Git Advance Commands</a:t>
            </a:r>
          </a:p>
        </p:txBody>
      </p:sp>
      <p:sp>
        <p:nvSpPr>
          <p:cNvPr id="3" name="Text Placeholder 2"/>
          <p:cNvSpPr>
            <a:spLocks noGrp="1"/>
          </p:cNvSpPr>
          <p:nvPr>
            <p:ph type="body" sz="quarter" idx="10"/>
          </p:nvPr>
        </p:nvSpPr>
        <p:spPr/>
        <p:txBody>
          <a:bodyPr/>
          <a:lstStyle/>
          <a:p>
            <a:r>
              <a:rPr lang="en-US" dirty="0"/>
              <a:t>Scenario</a:t>
            </a:r>
          </a:p>
        </p:txBody>
      </p:sp>
      <p:sp>
        <p:nvSpPr>
          <p:cNvPr id="4" name="Text Placeholder 3"/>
          <p:cNvSpPr>
            <a:spLocks noGrp="1"/>
          </p:cNvSpPr>
          <p:nvPr>
            <p:ph type="body" sz="quarter" idx="12"/>
          </p:nvPr>
        </p:nvSpPr>
        <p:spPr/>
        <p:txBody>
          <a:bodyPr/>
          <a:lstStyle/>
          <a:p>
            <a:pPr lvl="0"/>
            <a:r>
              <a:rPr lang="en-US" dirty="0"/>
              <a:t>Create a branch devTest, pull the changes from the master branch over here and then make some more changes, save those changes and then commit your changes. Go to develop branch and then merge the changes of devTest branch in develop branch.</a:t>
            </a:r>
          </a:p>
          <a:p>
            <a:pPr lvl="0"/>
            <a:r>
              <a:rPr lang="en-US" dirty="0"/>
              <a:t>Compare both the branches develop and devTest with master, if any file is missing from the master then fetch that file and place in both branches (develop and devTest). Use commands like grep, log, show, status, diff and bisect for analyzing history.</a:t>
            </a:r>
          </a:p>
          <a:p>
            <a:pPr lvl="0"/>
            <a:r>
              <a:rPr lang="en-US" dirty="0"/>
              <a:t>Add a new file in the working tree and make the changes and commit. Post this copy this file to another file File2 and then rename the newly added file. Finally remove the File2 from the working tree. Check status of the working tree.</a:t>
            </a:r>
          </a:p>
          <a:p>
            <a:pPr lvl="0"/>
            <a:r>
              <a:rPr lang="en-US" dirty="0"/>
              <a:t>Clone the spring petclinic project from git repository. Go to spring-petclinic/src/main/resources/messages/messages.properties and remove the first line with content "welcome=Welcome". OR you can create any other bug and commit the changes. Now use binary search to find the commit that introduced a bug. Hint: use Bisect and blame command.</a:t>
            </a:r>
          </a:p>
        </p:txBody>
      </p:sp>
    </p:spTree>
    <p:extLst>
      <p:ext uri="{BB962C8B-B14F-4D97-AF65-F5344CB8AC3E}">
        <p14:creationId xmlns:p14="http://schemas.microsoft.com/office/powerpoint/2010/main" val="2030392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4.2: Using Git Advance Commands</a:t>
            </a:r>
          </a:p>
        </p:txBody>
      </p:sp>
      <p:sp>
        <p:nvSpPr>
          <p:cNvPr id="3" name="Text Placeholder 2"/>
          <p:cNvSpPr>
            <a:spLocks noGrp="1"/>
          </p:cNvSpPr>
          <p:nvPr>
            <p:ph type="body" sz="quarter" idx="10"/>
          </p:nvPr>
        </p:nvSpPr>
        <p:spPr/>
        <p:txBody>
          <a:bodyPr/>
          <a:lstStyle/>
          <a:p>
            <a:r>
              <a:rPr lang="en-US" dirty="0"/>
              <a:t>Scenario</a:t>
            </a:r>
          </a:p>
        </p:txBody>
      </p:sp>
      <p:sp>
        <p:nvSpPr>
          <p:cNvPr id="4" name="Text Placeholder 3"/>
          <p:cNvSpPr>
            <a:spLocks noGrp="1"/>
          </p:cNvSpPr>
          <p:nvPr>
            <p:ph type="body" sz="quarter" idx="12"/>
          </p:nvPr>
        </p:nvSpPr>
        <p:spPr/>
        <p:txBody>
          <a:bodyPr/>
          <a:lstStyle/>
          <a:p>
            <a:pPr marL="0" lvl="0" indent="0">
              <a:buNone/>
            </a:pPr>
            <a:r>
              <a:rPr lang="en-US" dirty="0"/>
              <a:t>Following are the key scenarios where you need to use some of the other Git Advance Commands:</a:t>
            </a:r>
          </a:p>
          <a:p>
            <a:r>
              <a:rPr lang="en-US" dirty="0"/>
              <a:t>Creating an alias for most frequently used command based on the history of commit.  </a:t>
            </a:r>
          </a:p>
          <a:p>
            <a:pPr lvl="0"/>
            <a:r>
              <a:rPr lang="en-US" dirty="0"/>
              <a:t>Identifying the file status by displaying which stage is a file in Git</a:t>
            </a:r>
          </a:p>
          <a:p>
            <a:pPr lvl="0"/>
            <a:r>
              <a:rPr lang="en-US" dirty="0"/>
              <a:t>Merging without using merge command</a:t>
            </a:r>
          </a:p>
          <a:p>
            <a:pPr lvl="0"/>
            <a:r>
              <a:rPr lang="en-US" dirty="0"/>
              <a:t>Keeping the changes in local branch that you want to commit later.</a:t>
            </a:r>
          </a:p>
          <a:p>
            <a:pPr lvl="0"/>
            <a:r>
              <a:rPr lang="en-US" dirty="0"/>
              <a:t>Committing only specific commits from master to your current </a:t>
            </a:r>
          </a:p>
          <a:p>
            <a:pPr lvl="0"/>
            <a:r>
              <a:rPr lang="en-US" dirty="0"/>
              <a:t>Removing untracked files and directories</a:t>
            </a:r>
          </a:p>
        </p:txBody>
      </p:sp>
    </p:spTree>
    <p:extLst>
      <p:ext uri="{BB962C8B-B14F-4D97-AF65-F5344CB8AC3E}">
        <p14:creationId xmlns:p14="http://schemas.microsoft.com/office/powerpoint/2010/main" val="477280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a:prstGeom prst="rect">
            <a:avLst/>
          </a:prstGeom>
        </p:spPr>
        <p:txBody>
          <a:bodyPr/>
          <a:lstStyle/>
          <a:p>
            <a:pPr>
              <a:lnSpc>
                <a:spcPct val="150000"/>
              </a:lnSpc>
            </a:pPr>
            <a:r>
              <a:rPr lang="en-US" dirty="0"/>
              <a:t>Identify the different Git commands.</a:t>
            </a:r>
          </a:p>
          <a:p>
            <a:pPr>
              <a:lnSpc>
                <a:spcPct val="150000"/>
              </a:lnSpc>
            </a:pPr>
            <a:r>
              <a:rPr lang="en-US" dirty="0"/>
              <a:t>Use some of the key advance Git commands</a:t>
            </a:r>
          </a:p>
        </p:txBody>
      </p:sp>
    </p:spTree>
    <p:extLst>
      <p:ext uri="{BB962C8B-B14F-4D97-AF65-F5344CB8AC3E}">
        <p14:creationId xmlns:p14="http://schemas.microsoft.com/office/powerpoint/2010/main" val="2118568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285750" indent="-285750">
              <a:lnSpc>
                <a:spcPct val="150000"/>
              </a:lnSpc>
            </a:pPr>
            <a:r>
              <a:rPr lang="en-US" dirty="0">
                <a:latin typeface="Arial" panose="020B0604020202020204" pitchFamily="34" charset="0"/>
              </a:rPr>
              <a:t>Describe Configuration Management (CM).</a:t>
            </a:r>
          </a:p>
          <a:p>
            <a:pPr marL="285750" indent="-285750">
              <a:lnSpc>
                <a:spcPct val="150000"/>
              </a:lnSpc>
            </a:pPr>
            <a:r>
              <a:rPr lang="en-US" dirty="0">
                <a:latin typeface="Arial" panose="020B0604020202020204" pitchFamily="34" charset="0"/>
              </a:rPr>
              <a:t>Explain what is Git.</a:t>
            </a:r>
          </a:p>
          <a:p>
            <a:pPr marL="285750" indent="-285750">
              <a:lnSpc>
                <a:spcPct val="150000"/>
              </a:lnSpc>
            </a:pPr>
            <a:r>
              <a:rPr lang="en-US" dirty="0">
                <a:latin typeface="Arial" panose="020B0604020202020204" pitchFamily="34" charset="0"/>
              </a:rPr>
              <a:t>Practice the steps to create Git Hub Repository.</a:t>
            </a:r>
          </a:p>
          <a:p>
            <a:pPr marL="285750" indent="-285750">
              <a:lnSpc>
                <a:spcPct val="150000"/>
              </a:lnSpc>
            </a:pPr>
            <a:r>
              <a:rPr lang="en-US" dirty="0">
                <a:latin typeface="Arial" panose="020B0604020202020204" pitchFamily="34" charset="0"/>
              </a:rPr>
              <a:t>Use some of the key Git commands for version control.</a:t>
            </a:r>
            <a:endParaRPr lang="en-US" dirty="0"/>
          </a:p>
        </p:txBody>
      </p:sp>
    </p:spTree>
    <p:extLst>
      <p:ext uri="{BB962C8B-B14F-4D97-AF65-F5344CB8AC3E}">
        <p14:creationId xmlns:p14="http://schemas.microsoft.com/office/powerpoint/2010/main" val="444840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596623" y="2778794"/>
            <a:ext cx="4998755" cy="785553"/>
          </a:xfrm>
        </p:spPr>
        <p:txBody>
          <a:bodyPr/>
          <a:lstStyle/>
          <a:p>
            <a:r>
              <a:rPr lang="en-US" sz="6600"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500962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List of Key Git Commands </a:t>
            </a:r>
          </a:p>
        </p:txBody>
      </p:sp>
      <p:sp>
        <p:nvSpPr>
          <p:cNvPr id="3" name="Title 2"/>
          <p:cNvSpPr>
            <a:spLocks noGrp="1"/>
          </p:cNvSpPr>
          <p:nvPr>
            <p:ph type="title"/>
          </p:nvPr>
        </p:nvSpPr>
        <p:spPr/>
        <p:txBody>
          <a:bodyPr/>
          <a:lstStyle/>
          <a:p>
            <a:r>
              <a:rPr lang="en-US" dirty="0"/>
              <a:t>Key Git Commands (1)</a:t>
            </a:r>
          </a:p>
        </p:txBody>
      </p:sp>
      <p:sp>
        <p:nvSpPr>
          <p:cNvPr id="4" name="Content Placeholder 3"/>
          <p:cNvSpPr>
            <a:spLocks noGrp="1"/>
          </p:cNvSpPr>
          <p:nvPr>
            <p:ph sz="quarter" idx="11"/>
          </p:nvPr>
        </p:nvSpPr>
        <p:spPr>
          <a:xfrm>
            <a:off x="214781" y="1568947"/>
            <a:ext cx="11334824" cy="390091"/>
          </a:xfrm>
        </p:spPr>
        <p:txBody>
          <a:bodyPr/>
          <a:lstStyle/>
          <a:p>
            <a:pPr marL="0" indent="0">
              <a:buNone/>
            </a:pPr>
            <a:r>
              <a:rPr lang="en-US" dirty="0"/>
              <a:t>The following table lists the key Git commands and its description:</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28180471"/>
              </p:ext>
            </p:extLst>
          </p:nvPr>
        </p:nvGraphicFramePr>
        <p:xfrm>
          <a:off x="266701" y="1959038"/>
          <a:ext cx="5961822" cy="3406413"/>
        </p:xfrm>
        <a:graphic>
          <a:graphicData uri="http://schemas.openxmlformats.org/drawingml/2006/table">
            <a:tbl>
              <a:tblPr>
                <a:tableStyleId>{69C7853C-536D-4A76-A0AE-DD22124D55A5}</a:tableStyleId>
              </a:tblPr>
              <a:tblGrid>
                <a:gridCol w="780280">
                  <a:extLst>
                    <a:ext uri="{9D8B030D-6E8A-4147-A177-3AD203B41FA5}">
                      <a16:colId xmlns:a16="http://schemas.microsoft.com/office/drawing/2014/main" val="20000"/>
                    </a:ext>
                  </a:extLst>
                </a:gridCol>
                <a:gridCol w="5181542">
                  <a:extLst>
                    <a:ext uri="{9D8B030D-6E8A-4147-A177-3AD203B41FA5}">
                      <a16:colId xmlns:a16="http://schemas.microsoft.com/office/drawing/2014/main" val="20001"/>
                    </a:ext>
                  </a:extLst>
                </a:gridCol>
              </a:tblGrid>
              <a:tr h="492614">
                <a:tc gridSpan="2">
                  <a:txBody>
                    <a:bodyPr/>
                    <a:lstStyle/>
                    <a:p>
                      <a:pPr algn="l" fontAlgn="b"/>
                      <a:r>
                        <a:rPr lang="en-US" sz="1600" b="1" u="none" strike="noStrike" dirty="0">
                          <a:solidFill>
                            <a:srgbClr val="0070C0"/>
                          </a:solidFill>
                          <a:effectLst/>
                          <a:latin typeface="+mn-lt"/>
                          <a:cs typeface="Arial" panose="020B0604020202020204" pitchFamily="34" charset="0"/>
                        </a:rPr>
                        <a:t>Creating a work space</a:t>
                      </a:r>
                      <a:endParaRPr lang="en-US" sz="1600" b="1" i="0" u="none" strike="noStrike" dirty="0">
                        <a:solidFill>
                          <a:srgbClr val="0070C0"/>
                        </a:solidFill>
                        <a:effectLst/>
                        <a:latin typeface="+mn-lt"/>
                        <a:cs typeface="Arial" panose="020B060402020202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0000"/>
                  </a:ext>
                </a:extLst>
              </a:tr>
              <a:tr h="416257">
                <a:tc>
                  <a:txBody>
                    <a:bodyPr/>
                    <a:lstStyle/>
                    <a:p>
                      <a:pPr algn="l" fontAlgn="b"/>
                      <a:r>
                        <a:rPr lang="en-US" sz="1600" u="none" strike="noStrike" dirty="0">
                          <a:effectLst/>
                          <a:latin typeface="+mn-lt"/>
                          <a:cs typeface="Arial" panose="020B0604020202020204" pitchFamily="34" charset="0"/>
                        </a:rPr>
                        <a:t>   clone      </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a:effectLst/>
                          <a:latin typeface="+mn-lt"/>
                          <a:cs typeface="Arial" panose="020B0604020202020204" pitchFamily="34" charset="0"/>
                        </a:rPr>
                        <a:t>Clone a repository into a new directory</a:t>
                      </a:r>
                      <a:endParaRPr lang="en-US" sz="1600" b="0" i="0" u="none" strike="noStrike">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416257">
                <a:tc>
                  <a:txBody>
                    <a:bodyPr/>
                    <a:lstStyle/>
                    <a:p>
                      <a:pPr algn="l" fontAlgn="b"/>
                      <a:r>
                        <a:rPr lang="en-US" sz="1600" u="none" strike="noStrike" dirty="0">
                          <a:effectLst/>
                          <a:latin typeface="+mn-lt"/>
                          <a:cs typeface="Arial" panose="020B0604020202020204" pitchFamily="34" charset="0"/>
                        </a:rPr>
                        <a:t>   </a:t>
                      </a:r>
                      <a:r>
                        <a:rPr lang="en-US" sz="1600" u="none" strike="noStrike" dirty="0" err="1">
                          <a:effectLst/>
                          <a:latin typeface="+mn-lt"/>
                          <a:cs typeface="Arial" panose="020B0604020202020204" pitchFamily="34" charset="0"/>
                        </a:rPr>
                        <a:t>init</a:t>
                      </a:r>
                      <a:r>
                        <a:rPr lang="en-US" sz="1600" u="none" strike="noStrike" dirty="0">
                          <a:effectLst/>
                          <a:latin typeface="+mn-lt"/>
                          <a:cs typeface="Arial" panose="020B0604020202020204" pitchFamily="34" charset="0"/>
                        </a:rPr>
                        <a:t>       </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Create an empty Git repository or reinitialize an existing one</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416257">
                <a:tc gridSpan="2">
                  <a:txBody>
                    <a:bodyPr/>
                    <a:lstStyle/>
                    <a:p>
                      <a:pPr marL="0" algn="l" defTabSz="914400" rtl="0" eaLnBrk="1" fontAlgn="b" latinLnBrk="0" hangingPunct="1"/>
                      <a:r>
                        <a:rPr lang="en-US" sz="1600" b="1" u="none" strike="noStrike" kern="1200" dirty="0">
                          <a:solidFill>
                            <a:srgbClr val="0070C0"/>
                          </a:solidFill>
                          <a:effectLst/>
                          <a:latin typeface="+mn-lt"/>
                          <a:ea typeface="+mn-ea"/>
                          <a:cs typeface="Arial" panose="020B0604020202020204" pitchFamily="34" charset="0"/>
                        </a:rPr>
                        <a:t>Editing</a:t>
                      </a:r>
                    </a:p>
                  </a:txBody>
                  <a:tcPr marL="9525" marR="9525" marT="9525" marB="0" anchor="ctr"/>
                </a:tc>
                <a:tc hMerge="1">
                  <a:txBody>
                    <a:bodyPr/>
                    <a:lstStyle/>
                    <a:p>
                      <a:endParaRPr lang="en-US"/>
                    </a:p>
                  </a:txBody>
                  <a:tcPr/>
                </a:tc>
                <a:extLst>
                  <a:ext uri="{0D108BD9-81ED-4DB2-BD59-A6C34878D82A}">
                    <a16:rowId xmlns:a16="http://schemas.microsoft.com/office/drawing/2014/main" val="10003"/>
                  </a:ext>
                </a:extLst>
              </a:tr>
              <a:tr h="416257">
                <a:tc>
                  <a:txBody>
                    <a:bodyPr/>
                    <a:lstStyle/>
                    <a:p>
                      <a:pPr algn="l" fontAlgn="b"/>
                      <a:r>
                        <a:rPr lang="en-US" sz="1600" u="none" strike="noStrike">
                          <a:effectLst/>
                          <a:latin typeface="+mn-lt"/>
                          <a:cs typeface="Arial" panose="020B0604020202020204" pitchFamily="34" charset="0"/>
                        </a:rPr>
                        <a:t>   add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Add file contents to the index</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416257">
                <a:tc>
                  <a:txBody>
                    <a:bodyPr/>
                    <a:lstStyle/>
                    <a:p>
                      <a:pPr algn="l" fontAlgn="b"/>
                      <a:r>
                        <a:rPr lang="en-US" sz="1600" u="none" strike="noStrike">
                          <a:effectLst/>
                          <a:latin typeface="+mn-lt"/>
                          <a:cs typeface="Arial" panose="020B0604020202020204" pitchFamily="34" charset="0"/>
                        </a:rPr>
                        <a:t>   mv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Move or rename a file, a directory, or a </a:t>
                      </a:r>
                      <a:r>
                        <a:rPr lang="en-US" sz="1600" u="none" strike="noStrike" dirty="0" err="1">
                          <a:effectLst/>
                          <a:latin typeface="+mn-lt"/>
                          <a:cs typeface="Arial" panose="020B0604020202020204" pitchFamily="34" charset="0"/>
                        </a:rPr>
                        <a:t>symlink</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r h="416257">
                <a:tc>
                  <a:txBody>
                    <a:bodyPr/>
                    <a:lstStyle/>
                    <a:p>
                      <a:pPr algn="l" fontAlgn="b"/>
                      <a:r>
                        <a:rPr lang="en-US" sz="1600" u="none" strike="noStrike">
                          <a:effectLst/>
                          <a:latin typeface="+mn-lt"/>
                          <a:cs typeface="Arial" panose="020B0604020202020204" pitchFamily="34" charset="0"/>
                        </a:rPr>
                        <a:t>   reset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Reset current HEAD to the specified state</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6"/>
                  </a:ext>
                </a:extLst>
              </a:tr>
              <a:tr h="416257">
                <a:tc>
                  <a:txBody>
                    <a:bodyPr/>
                    <a:lstStyle/>
                    <a:p>
                      <a:pPr algn="l" fontAlgn="b"/>
                      <a:r>
                        <a:rPr lang="en-US" sz="1600" u="none" strike="noStrike">
                          <a:effectLst/>
                          <a:latin typeface="+mn-lt"/>
                          <a:cs typeface="Arial" panose="020B0604020202020204" pitchFamily="34" charset="0"/>
                        </a:rPr>
                        <a:t>   rm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Remove files from the working tree and from the index</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7083280"/>
              </p:ext>
            </p:extLst>
          </p:nvPr>
        </p:nvGraphicFramePr>
        <p:xfrm>
          <a:off x="6280443" y="1983517"/>
          <a:ext cx="5513992" cy="3381935"/>
        </p:xfrm>
        <a:graphic>
          <a:graphicData uri="http://schemas.openxmlformats.org/drawingml/2006/table">
            <a:tbl>
              <a:tblPr>
                <a:tableStyleId>{69C7853C-536D-4A76-A0AE-DD22124D55A5}</a:tableStyleId>
              </a:tblPr>
              <a:tblGrid>
                <a:gridCol w="721669">
                  <a:extLst>
                    <a:ext uri="{9D8B030D-6E8A-4147-A177-3AD203B41FA5}">
                      <a16:colId xmlns:a16="http://schemas.microsoft.com/office/drawing/2014/main" val="966634037"/>
                    </a:ext>
                  </a:extLst>
                </a:gridCol>
                <a:gridCol w="4792323">
                  <a:extLst>
                    <a:ext uri="{9D8B030D-6E8A-4147-A177-3AD203B41FA5}">
                      <a16:colId xmlns:a16="http://schemas.microsoft.com/office/drawing/2014/main" val="3300055102"/>
                    </a:ext>
                  </a:extLst>
                </a:gridCol>
              </a:tblGrid>
              <a:tr h="508795">
                <a:tc gridSpan="2">
                  <a:txBody>
                    <a:bodyPr/>
                    <a:lstStyle/>
                    <a:p>
                      <a:pPr marL="0" algn="l" defTabSz="914400" rtl="0" eaLnBrk="1" fontAlgn="b" latinLnBrk="0" hangingPunct="1"/>
                      <a:r>
                        <a:rPr lang="en-US" sz="1600" b="1" u="none" strike="noStrike" kern="1200" dirty="0">
                          <a:solidFill>
                            <a:srgbClr val="0070C0"/>
                          </a:solidFill>
                          <a:effectLst/>
                          <a:latin typeface="+mn-lt"/>
                          <a:ea typeface="+mn-ea"/>
                          <a:cs typeface="Arial" panose="020B0604020202020204" pitchFamily="34" charset="0"/>
                        </a:rPr>
                        <a:t>Analyzing the history and state</a:t>
                      </a:r>
                    </a:p>
                  </a:txBody>
                  <a:tcPr marL="9525" marR="9525" marT="9525" marB="0" anchor="ctr"/>
                </a:tc>
                <a:tc hMerge="1">
                  <a:txBody>
                    <a:bodyPr/>
                    <a:lstStyle/>
                    <a:p>
                      <a:endParaRPr lang="en-US"/>
                    </a:p>
                  </a:txBody>
                  <a:tcPr/>
                </a:tc>
                <a:extLst>
                  <a:ext uri="{0D108BD9-81ED-4DB2-BD59-A6C34878D82A}">
                    <a16:rowId xmlns:a16="http://schemas.microsoft.com/office/drawing/2014/main" val="3976236877"/>
                  </a:ext>
                </a:extLst>
              </a:tr>
              <a:tr h="766596">
                <a:tc>
                  <a:txBody>
                    <a:bodyPr/>
                    <a:lstStyle/>
                    <a:p>
                      <a:pPr marL="0" algn="l" defTabSz="914400" rtl="0" eaLnBrk="1" fontAlgn="b" latinLnBrk="0" hangingPunct="1"/>
                      <a:r>
                        <a:rPr lang="en-US" sz="1600" u="none" strike="noStrike" kern="1200">
                          <a:solidFill>
                            <a:schemeClr val="dk1"/>
                          </a:solidFill>
                          <a:effectLst/>
                          <a:latin typeface="+mn-lt"/>
                          <a:ea typeface="+mn-ea"/>
                          <a:cs typeface="Arial" panose="020B0604020202020204" pitchFamily="34" charset="0"/>
                        </a:rPr>
                        <a:t>   bisect     </a:t>
                      </a:r>
                    </a:p>
                  </a:txBody>
                  <a:tcPr marL="9525" marR="9525" marT="9525" marB="0" anchor="ctr"/>
                </a:tc>
                <a:tc>
                  <a:txBody>
                    <a:bodyPr/>
                    <a:lstStyle/>
                    <a:p>
                      <a:pPr marL="0" algn="l" defTabSz="914400" rtl="0" eaLnBrk="1" fontAlgn="b" latinLnBrk="0" hangingPunct="1"/>
                      <a:r>
                        <a:rPr lang="en-US" sz="1600" u="none" strike="noStrike" kern="1200" dirty="0">
                          <a:solidFill>
                            <a:schemeClr val="dk1"/>
                          </a:solidFill>
                          <a:effectLst/>
                          <a:latin typeface="+mn-lt"/>
                          <a:ea typeface="+mn-ea"/>
                          <a:cs typeface="Arial" panose="020B0604020202020204" pitchFamily="34" charset="0"/>
                        </a:rPr>
                        <a:t>Use binary search to find the commit that introduced a bug</a:t>
                      </a:r>
                    </a:p>
                  </a:txBody>
                  <a:tcPr marL="9525" marR="9525" marT="9525" marB="0" anchor="ctr"/>
                </a:tc>
                <a:extLst>
                  <a:ext uri="{0D108BD9-81ED-4DB2-BD59-A6C34878D82A}">
                    <a16:rowId xmlns:a16="http://schemas.microsoft.com/office/drawing/2014/main" val="3491474455"/>
                  </a:ext>
                </a:extLst>
              </a:tr>
              <a:tr h="526636">
                <a:tc>
                  <a:txBody>
                    <a:bodyPr/>
                    <a:lstStyle/>
                    <a:p>
                      <a:pPr algn="l" fontAlgn="b"/>
                      <a:r>
                        <a:rPr lang="en-US" sz="1600" u="none" strike="noStrike">
                          <a:effectLst/>
                          <a:latin typeface="+mn-lt"/>
                          <a:cs typeface="Arial" panose="020B0604020202020204" pitchFamily="34" charset="0"/>
                        </a:rPr>
                        <a:t>   grep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Print lines matching a pattern</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2941089757"/>
                  </a:ext>
                </a:extLst>
              </a:tr>
              <a:tr h="526636">
                <a:tc>
                  <a:txBody>
                    <a:bodyPr/>
                    <a:lstStyle/>
                    <a:p>
                      <a:pPr algn="l" fontAlgn="b"/>
                      <a:r>
                        <a:rPr lang="en-US" sz="1600" u="none" strike="noStrike">
                          <a:effectLst/>
                          <a:latin typeface="+mn-lt"/>
                          <a:cs typeface="Arial" panose="020B0604020202020204" pitchFamily="34" charset="0"/>
                        </a:rPr>
                        <a:t>   log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Show commit logs</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2452736392"/>
                  </a:ext>
                </a:extLst>
              </a:tr>
              <a:tr h="526636">
                <a:tc>
                  <a:txBody>
                    <a:bodyPr/>
                    <a:lstStyle/>
                    <a:p>
                      <a:pPr algn="l" fontAlgn="b"/>
                      <a:r>
                        <a:rPr lang="en-US" sz="1600" u="none" strike="noStrike">
                          <a:effectLst/>
                          <a:latin typeface="+mn-lt"/>
                          <a:cs typeface="Arial" panose="020B0604020202020204" pitchFamily="34" charset="0"/>
                        </a:rPr>
                        <a:t>   show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Show various types of objects</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435939202"/>
                  </a:ext>
                </a:extLst>
              </a:tr>
              <a:tr h="526636">
                <a:tc>
                  <a:txBody>
                    <a:bodyPr/>
                    <a:lstStyle/>
                    <a:p>
                      <a:pPr algn="l" fontAlgn="b"/>
                      <a:r>
                        <a:rPr lang="en-US" sz="1600" u="none" strike="noStrike" dirty="0">
                          <a:effectLst/>
                          <a:latin typeface="+mn-lt"/>
                          <a:cs typeface="Arial" panose="020B0604020202020204" pitchFamily="34" charset="0"/>
                        </a:rPr>
                        <a:t>   status     </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Show the working tree status</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2988149389"/>
                  </a:ext>
                </a:extLst>
              </a:tr>
            </a:tbl>
          </a:graphicData>
        </a:graphic>
      </p:graphicFrame>
    </p:spTree>
    <p:extLst>
      <p:ext uri="{BB962C8B-B14F-4D97-AF65-F5344CB8AC3E}">
        <p14:creationId xmlns:p14="http://schemas.microsoft.com/office/powerpoint/2010/main" val="470378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List of Key Git Commands </a:t>
            </a:r>
          </a:p>
        </p:txBody>
      </p:sp>
      <p:sp>
        <p:nvSpPr>
          <p:cNvPr id="3" name="Title 2"/>
          <p:cNvSpPr>
            <a:spLocks noGrp="1"/>
          </p:cNvSpPr>
          <p:nvPr>
            <p:ph type="title"/>
          </p:nvPr>
        </p:nvSpPr>
        <p:spPr/>
        <p:txBody>
          <a:bodyPr/>
          <a:lstStyle/>
          <a:p>
            <a:r>
              <a:rPr lang="en-US" dirty="0"/>
              <a:t>Key Git Commands (2)</a:t>
            </a:r>
          </a:p>
        </p:txBody>
      </p:sp>
      <p:sp>
        <p:nvSpPr>
          <p:cNvPr id="4" name="Content Placeholder 3"/>
          <p:cNvSpPr>
            <a:spLocks noGrp="1"/>
          </p:cNvSpPr>
          <p:nvPr>
            <p:ph sz="quarter" idx="11"/>
          </p:nvPr>
        </p:nvSpPr>
        <p:spPr/>
        <p:txBody>
          <a:bodyPr/>
          <a:lstStyle/>
          <a:p>
            <a:pPr marL="0" indent="0">
              <a:buNone/>
            </a:pPr>
            <a:r>
              <a:rPr lang="en-US" dirty="0"/>
              <a:t>The following table lists the key Git commands and its description:</a:t>
            </a:r>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25240097"/>
              </p:ext>
            </p:extLst>
          </p:nvPr>
        </p:nvGraphicFramePr>
        <p:xfrm>
          <a:off x="266700" y="2033859"/>
          <a:ext cx="7976152" cy="4179541"/>
        </p:xfrm>
        <a:graphic>
          <a:graphicData uri="http://schemas.openxmlformats.org/drawingml/2006/table">
            <a:tbl>
              <a:tblPr>
                <a:tableStyleId>{69C7853C-536D-4A76-A0AE-DD22124D55A5}</a:tableStyleId>
              </a:tblPr>
              <a:tblGrid>
                <a:gridCol w="991635">
                  <a:extLst>
                    <a:ext uri="{9D8B030D-6E8A-4147-A177-3AD203B41FA5}">
                      <a16:colId xmlns:a16="http://schemas.microsoft.com/office/drawing/2014/main" val="20000"/>
                    </a:ext>
                  </a:extLst>
                </a:gridCol>
                <a:gridCol w="6984517">
                  <a:extLst>
                    <a:ext uri="{9D8B030D-6E8A-4147-A177-3AD203B41FA5}">
                      <a16:colId xmlns:a16="http://schemas.microsoft.com/office/drawing/2014/main" val="20001"/>
                    </a:ext>
                  </a:extLst>
                </a:gridCol>
              </a:tblGrid>
              <a:tr h="257437">
                <a:tc gridSpan="2">
                  <a:txBody>
                    <a:bodyPr/>
                    <a:lstStyle/>
                    <a:p>
                      <a:pPr marL="0" algn="l" defTabSz="914400" rtl="0" eaLnBrk="1" fontAlgn="b" latinLnBrk="0" hangingPunct="1"/>
                      <a:r>
                        <a:rPr lang="en-US" sz="1600" b="1" u="none" strike="noStrike" kern="1200" dirty="0">
                          <a:solidFill>
                            <a:srgbClr val="0070C0"/>
                          </a:solidFill>
                          <a:effectLst/>
                          <a:latin typeface="+mn-lt"/>
                          <a:ea typeface="+mn-ea"/>
                          <a:cs typeface="Arial" panose="020B0604020202020204" pitchFamily="34" charset="0"/>
                        </a:rPr>
                        <a:t>Grow, mark and tweak your common history</a:t>
                      </a:r>
                    </a:p>
                  </a:txBody>
                  <a:tcPr marL="9525" marR="9525" marT="9525" marB="0" anchor="ctr"/>
                </a:tc>
                <a:tc hMerge="1">
                  <a:txBody>
                    <a:bodyPr/>
                    <a:lstStyle/>
                    <a:p>
                      <a:endParaRPr lang="en-US"/>
                    </a:p>
                  </a:txBody>
                  <a:tcPr/>
                </a:tc>
                <a:extLst>
                  <a:ext uri="{0D108BD9-81ED-4DB2-BD59-A6C34878D82A}">
                    <a16:rowId xmlns:a16="http://schemas.microsoft.com/office/drawing/2014/main" val="10000"/>
                  </a:ext>
                </a:extLst>
              </a:tr>
              <a:tr h="340420">
                <a:tc>
                  <a:txBody>
                    <a:bodyPr/>
                    <a:lstStyle/>
                    <a:p>
                      <a:pPr algn="l" fontAlgn="b"/>
                      <a:r>
                        <a:rPr lang="en-US" sz="1600" u="none" strike="noStrike" dirty="0">
                          <a:effectLst/>
                          <a:latin typeface="+mn-lt"/>
                          <a:cs typeface="Arial" panose="020B0604020202020204" pitchFamily="34" charset="0"/>
                        </a:rPr>
                        <a:t>   branch     </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List, create, or delete branches</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334919">
                <a:tc>
                  <a:txBody>
                    <a:bodyPr/>
                    <a:lstStyle/>
                    <a:p>
                      <a:pPr algn="l" fontAlgn="b"/>
                      <a:r>
                        <a:rPr lang="en-US" sz="1600" u="none" strike="noStrike" dirty="0">
                          <a:effectLst/>
                          <a:latin typeface="+mn-lt"/>
                          <a:cs typeface="Arial" panose="020B0604020202020204" pitchFamily="34" charset="0"/>
                        </a:rPr>
                        <a:t>   checkout  </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Switch branches or restore working tree files</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340420">
                <a:tc>
                  <a:txBody>
                    <a:bodyPr/>
                    <a:lstStyle/>
                    <a:p>
                      <a:pPr algn="l" fontAlgn="b"/>
                      <a:r>
                        <a:rPr lang="en-US" sz="1600" u="none" strike="noStrike" dirty="0">
                          <a:effectLst/>
                          <a:latin typeface="+mn-lt"/>
                          <a:cs typeface="Arial" panose="020B0604020202020204" pitchFamily="34" charset="0"/>
                        </a:rPr>
                        <a:t>   commit     </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Record changes to the repository</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340420">
                <a:tc>
                  <a:txBody>
                    <a:bodyPr/>
                    <a:lstStyle/>
                    <a:p>
                      <a:pPr algn="l" fontAlgn="b"/>
                      <a:r>
                        <a:rPr lang="en-US" sz="1600" u="none" strike="noStrike" dirty="0">
                          <a:effectLst/>
                          <a:latin typeface="+mn-lt"/>
                          <a:cs typeface="Arial" panose="020B0604020202020204" pitchFamily="34" charset="0"/>
                        </a:rPr>
                        <a:t>   diff       </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Show changes between commits, commit and working tree, </a:t>
                      </a:r>
                      <a:r>
                        <a:rPr lang="en-US" sz="1600" u="none" strike="noStrike" dirty="0" err="1">
                          <a:effectLst/>
                          <a:latin typeface="+mn-lt"/>
                          <a:cs typeface="Arial" panose="020B0604020202020204" pitchFamily="34" charset="0"/>
                        </a:rPr>
                        <a:t>etc</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340420">
                <a:tc>
                  <a:txBody>
                    <a:bodyPr/>
                    <a:lstStyle/>
                    <a:p>
                      <a:pPr algn="l" fontAlgn="b"/>
                      <a:r>
                        <a:rPr lang="en-US" sz="1600" u="none" strike="noStrike">
                          <a:effectLst/>
                          <a:latin typeface="+mn-lt"/>
                          <a:cs typeface="Arial" panose="020B0604020202020204" pitchFamily="34" charset="0"/>
                        </a:rPr>
                        <a:t>   merge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Join two or more development histories together</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r h="340420">
                <a:tc>
                  <a:txBody>
                    <a:bodyPr/>
                    <a:lstStyle/>
                    <a:p>
                      <a:pPr algn="l" fontAlgn="b"/>
                      <a:r>
                        <a:rPr lang="en-US" sz="1600" u="none" strike="noStrike">
                          <a:effectLst/>
                          <a:latin typeface="+mn-lt"/>
                          <a:cs typeface="Arial" panose="020B0604020202020204" pitchFamily="34" charset="0"/>
                        </a:rPr>
                        <a:t>   rebase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Reapply commits on top of another base tip</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6"/>
                  </a:ext>
                </a:extLst>
              </a:tr>
              <a:tr h="340420">
                <a:tc>
                  <a:txBody>
                    <a:bodyPr/>
                    <a:lstStyle/>
                    <a:p>
                      <a:pPr algn="l" fontAlgn="b"/>
                      <a:r>
                        <a:rPr lang="en-US" sz="1600" u="none" strike="noStrike">
                          <a:effectLst/>
                          <a:latin typeface="+mn-lt"/>
                          <a:cs typeface="Arial" panose="020B0604020202020204" pitchFamily="34" charset="0"/>
                        </a:rPr>
                        <a:t>   tag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Create, list, delete or verify a tag object signed with GPG</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7"/>
                  </a:ext>
                </a:extLst>
              </a:tr>
              <a:tr h="340420">
                <a:tc gridSpan="2">
                  <a:txBody>
                    <a:bodyPr/>
                    <a:lstStyle/>
                    <a:p>
                      <a:pPr algn="l" fontAlgn="b"/>
                      <a:r>
                        <a:rPr lang="en-US" sz="1600" b="1" u="none" strike="noStrike" kern="1200" dirty="0">
                          <a:solidFill>
                            <a:srgbClr val="0070C0"/>
                          </a:solidFill>
                          <a:effectLst/>
                          <a:latin typeface="+mn-lt"/>
                          <a:ea typeface="+mn-ea"/>
                          <a:cs typeface="Arial" panose="020B0604020202020204" pitchFamily="34" charset="0"/>
                        </a:rPr>
                        <a:t>Collaborate</a:t>
                      </a:r>
                      <a:r>
                        <a:rPr lang="en-US" sz="1600" u="none" strike="noStrike" dirty="0">
                          <a:effectLst/>
                          <a:latin typeface="+mn-lt"/>
                          <a:cs typeface="Arial" panose="020B0604020202020204" pitchFamily="34" charset="0"/>
                        </a:rPr>
                        <a:t> </a:t>
                      </a:r>
                      <a:endParaRPr lang="en-US" sz="1600" b="1" i="0" u="none" strike="noStrike" dirty="0">
                        <a:solidFill>
                          <a:srgbClr val="000000"/>
                        </a:solidFill>
                        <a:effectLst/>
                        <a:latin typeface="+mn-lt"/>
                        <a:cs typeface="Arial" panose="020B0604020202020204" pitchFamily="34" charset="0"/>
                      </a:endParaRPr>
                    </a:p>
                  </a:txBody>
                  <a:tcPr marL="9525" marR="9525" marT="9525" marB="0" anchor="ctr"/>
                </a:tc>
                <a:tc hMerge="1">
                  <a:txBody>
                    <a:bodyPr/>
                    <a:lstStyle/>
                    <a:p>
                      <a:endParaRPr lang="en-US"/>
                    </a:p>
                  </a:txBody>
                  <a:tcPr/>
                </a:tc>
                <a:extLst>
                  <a:ext uri="{0D108BD9-81ED-4DB2-BD59-A6C34878D82A}">
                    <a16:rowId xmlns:a16="http://schemas.microsoft.com/office/drawing/2014/main" val="10008"/>
                  </a:ext>
                </a:extLst>
              </a:tr>
              <a:tr h="340420">
                <a:tc>
                  <a:txBody>
                    <a:bodyPr/>
                    <a:lstStyle/>
                    <a:p>
                      <a:pPr algn="l" fontAlgn="b"/>
                      <a:r>
                        <a:rPr lang="en-US" sz="1600" u="none" strike="noStrike">
                          <a:effectLst/>
                          <a:latin typeface="+mn-lt"/>
                          <a:cs typeface="Arial" panose="020B0604020202020204" pitchFamily="34" charset="0"/>
                        </a:rPr>
                        <a:t>   fetch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Download objects and references from another repository</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09"/>
                  </a:ext>
                </a:extLst>
              </a:tr>
              <a:tr h="340420">
                <a:tc>
                  <a:txBody>
                    <a:bodyPr/>
                    <a:lstStyle/>
                    <a:p>
                      <a:pPr algn="l" fontAlgn="b"/>
                      <a:r>
                        <a:rPr lang="en-US" sz="1600" u="none" strike="noStrike">
                          <a:effectLst/>
                          <a:latin typeface="+mn-lt"/>
                          <a:cs typeface="Arial" panose="020B0604020202020204" pitchFamily="34" charset="0"/>
                        </a:rPr>
                        <a:t>   pull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Fetch from and integrate with another repository or a local branch</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10"/>
                  </a:ext>
                </a:extLst>
              </a:tr>
              <a:tr h="523405">
                <a:tc>
                  <a:txBody>
                    <a:bodyPr/>
                    <a:lstStyle/>
                    <a:p>
                      <a:pPr algn="l" fontAlgn="b"/>
                      <a:r>
                        <a:rPr lang="en-US" sz="1600" u="none" strike="noStrike">
                          <a:effectLst/>
                          <a:latin typeface="+mn-lt"/>
                          <a:cs typeface="Arial" panose="020B0604020202020204" pitchFamily="34" charset="0"/>
                        </a:rPr>
                        <a:t>   push       </a:t>
                      </a:r>
                      <a:endParaRPr lang="en-US" sz="1600" b="0" i="0" u="none" strike="noStrike">
                        <a:solidFill>
                          <a:srgbClr val="000000"/>
                        </a:solidFill>
                        <a:effectLst/>
                        <a:latin typeface="+mn-lt"/>
                        <a:cs typeface="Arial" panose="020B0604020202020204" pitchFamily="34" charset="0"/>
                      </a:endParaRPr>
                    </a:p>
                  </a:txBody>
                  <a:tcPr marL="9525" marR="9525" marT="9525" marB="0" anchor="ctr"/>
                </a:tc>
                <a:tc>
                  <a:txBody>
                    <a:bodyPr/>
                    <a:lstStyle/>
                    <a:p>
                      <a:pPr algn="l" fontAlgn="b"/>
                      <a:r>
                        <a:rPr lang="en-US" sz="1600" u="none" strike="noStrike" dirty="0">
                          <a:effectLst/>
                          <a:latin typeface="+mn-lt"/>
                          <a:cs typeface="Arial" panose="020B0604020202020204" pitchFamily="34" charset="0"/>
                        </a:rPr>
                        <a:t>Update remote reference</a:t>
                      </a:r>
                      <a:r>
                        <a:rPr lang="en-US" sz="1600" u="none" strike="noStrike" baseline="0" dirty="0">
                          <a:effectLst/>
                          <a:latin typeface="+mn-lt"/>
                          <a:cs typeface="Arial" panose="020B0604020202020204" pitchFamily="34" charset="0"/>
                        </a:rPr>
                        <a:t>s </a:t>
                      </a:r>
                      <a:r>
                        <a:rPr lang="en-US" sz="1600" u="none" strike="noStrike" dirty="0">
                          <a:effectLst/>
                          <a:latin typeface="+mn-lt"/>
                          <a:cs typeface="Arial" panose="020B0604020202020204" pitchFamily="34" charset="0"/>
                        </a:rPr>
                        <a:t>along with associated objects</a:t>
                      </a:r>
                      <a:endParaRPr lang="en-US" sz="1600" b="0" i="0" u="none" strike="noStrike" dirty="0">
                        <a:solidFill>
                          <a:srgbClr val="000000"/>
                        </a:solidFill>
                        <a:effectLst/>
                        <a:latin typeface="+mn-lt"/>
                        <a:cs typeface="Arial" panose="020B0604020202020204" pitchFamily="34" charset="0"/>
                      </a:endParaRPr>
                    </a:p>
                  </a:txBody>
                  <a:tcPr marL="9525" marR="9525" marT="9525" marB="0"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57367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463153" y="2515303"/>
            <a:ext cx="5544679" cy="482785"/>
          </a:xfrm>
          <a:prstGeom prst="roundRect">
            <a:avLst/>
          </a:prstGeom>
          <a:solidFill>
            <a:srgbClr val="D9D9D9"/>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dirty="0">
                <a:solidFill>
                  <a:schemeClr val="bg2">
                    <a:lumMod val="75000"/>
                  </a:schemeClr>
                </a:solidFill>
                <a:cs typeface="Arial" panose="020B0604020202020204" pitchFamily="34" charset="0"/>
              </a:rPr>
              <a:t>Key Git Commands </a:t>
            </a:r>
          </a:p>
        </p:txBody>
      </p:sp>
      <p:sp>
        <p:nvSpPr>
          <p:cNvPr id="5" name="Rounded Rectangle 4"/>
          <p:cNvSpPr/>
          <p:nvPr/>
        </p:nvSpPr>
        <p:spPr>
          <a:xfrm>
            <a:off x="2468635" y="3158999"/>
            <a:ext cx="5541509" cy="482785"/>
          </a:xfrm>
          <a:prstGeom prst="roundRect">
            <a:avLst/>
          </a:prstGeom>
          <a:solidFill>
            <a:schemeClr val="accent1">
              <a:lumMod val="60000"/>
              <a:lumOff val="40000"/>
            </a:schemeClr>
          </a:solidFill>
          <a:ln>
            <a:solidFill>
              <a:schemeClr val="accent1">
                <a:lumMod val="60000"/>
                <a:lumOff val="4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marL="91440"/>
            <a:r>
              <a:rPr lang="en-US" sz="2000" b="1" dirty="0">
                <a:solidFill>
                  <a:schemeClr val="tx2">
                    <a:lumMod val="75000"/>
                  </a:schemeClr>
                </a:solidFill>
                <a:cs typeface="Arial" panose="020B0604020202020204" pitchFamily="34" charset="0"/>
              </a:rPr>
              <a:t>Advance Git Commands</a:t>
            </a:r>
          </a:p>
        </p:txBody>
      </p:sp>
      <p:sp>
        <p:nvSpPr>
          <p:cNvPr id="12" name="Title 11"/>
          <p:cNvSpPr>
            <a:spLocks noGrp="1"/>
          </p:cNvSpPr>
          <p:nvPr>
            <p:ph type="title"/>
          </p:nvPr>
        </p:nvSpPr>
        <p:spPr/>
        <p:txBody>
          <a:bodyPr/>
          <a:lstStyle/>
          <a:p>
            <a:r>
              <a:rPr lang="en-US" dirty="0"/>
              <a:t>Topic List</a:t>
            </a:r>
          </a:p>
        </p:txBody>
      </p:sp>
    </p:spTree>
    <p:extLst>
      <p:ext uri="{BB962C8B-B14F-4D97-AF65-F5344CB8AC3E}">
        <p14:creationId xmlns:p14="http://schemas.microsoft.com/office/powerpoint/2010/main" val="2136853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a:t>
            </a:r>
          </a:p>
        </p:txBody>
      </p:sp>
      <p:sp>
        <p:nvSpPr>
          <p:cNvPr id="3" name="Title 2"/>
          <p:cNvSpPr>
            <a:spLocks noGrp="1"/>
          </p:cNvSpPr>
          <p:nvPr>
            <p:ph type="title"/>
          </p:nvPr>
        </p:nvSpPr>
        <p:spPr/>
        <p:txBody>
          <a:bodyPr/>
          <a:lstStyle/>
          <a:p>
            <a:r>
              <a:rPr lang="en-US" dirty="0"/>
              <a:t>Advance Git Commands</a:t>
            </a:r>
          </a:p>
        </p:txBody>
      </p:sp>
      <p:sp>
        <p:nvSpPr>
          <p:cNvPr id="4" name="Content Placeholder 3"/>
          <p:cNvSpPr>
            <a:spLocks noGrp="1"/>
          </p:cNvSpPr>
          <p:nvPr>
            <p:ph sz="quarter" idx="11"/>
          </p:nvPr>
        </p:nvSpPr>
        <p:spPr>
          <a:xfrm>
            <a:off x="214781" y="1568947"/>
            <a:ext cx="11334824" cy="383455"/>
          </a:xfrm>
        </p:spPr>
        <p:txBody>
          <a:bodyPr/>
          <a:lstStyle/>
          <a:p>
            <a:pPr marL="0" indent="0">
              <a:buNone/>
            </a:pPr>
            <a:r>
              <a:rPr lang="en-US" b="1" dirty="0"/>
              <a:t>Scenario</a:t>
            </a:r>
          </a:p>
        </p:txBody>
      </p:sp>
      <p:pic>
        <p:nvPicPr>
          <p:cNvPr id="5" name="Picture 4"/>
          <p:cNvPicPr>
            <a:picLocks noChangeAspect="1"/>
          </p:cNvPicPr>
          <p:nvPr/>
        </p:nvPicPr>
        <p:blipFill rotWithShape="1">
          <a:blip r:embed="rId3"/>
          <a:srcRect t="5893"/>
          <a:stretch/>
        </p:blipFill>
        <p:spPr>
          <a:xfrm>
            <a:off x="1834001" y="2440979"/>
            <a:ext cx="2127076" cy="3985221"/>
          </a:xfrm>
          <a:prstGeom prst="rect">
            <a:avLst/>
          </a:prstGeom>
        </p:spPr>
      </p:pic>
      <p:sp>
        <p:nvSpPr>
          <p:cNvPr id="6" name="Rectangle 5"/>
          <p:cNvSpPr/>
          <p:nvPr/>
        </p:nvSpPr>
        <p:spPr>
          <a:xfrm>
            <a:off x="2076178" y="6190663"/>
            <a:ext cx="1337226" cy="338554"/>
          </a:xfrm>
          <a:prstGeom prst="rect">
            <a:avLst/>
          </a:prstGeom>
        </p:spPr>
        <p:txBody>
          <a:bodyPr wrap="none">
            <a:spAutoFit/>
          </a:bodyPr>
          <a:lstStyle/>
          <a:p>
            <a:r>
              <a:rPr lang="en-GB" sz="1600" b="1" dirty="0">
                <a:solidFill>
                  <a:schemeClr val="tx2">
                    <a:lumMod val="75000"/>
                  </a:schemeClr>
                </a:solidFill>
                <a:cs typeface="Arial" panose="020B0604020202020204" pitchFamily="34" charset="0"/>
              </a:rPr>
              <a:t>Alex Hopkins </a:t>
            </a:r>
            <a:endParaRPr lang="en-US" sz="1600" b="1" dirty="0"/>
          </a:p>
        </p:txBody>
      </p:sp>
      <p:sp>
        <p:nvSpPr>
          <p:cNvPr id="20" name="Speech Bubble: Rectangle with Corners Rounded 19"/>
          <p:cNvSpPr/>
          <p:nvPr/>
        </p:nvSpPr>
        <p:spPr>
          <a:xfrm>
            <a:off x="472647" y="3328060"/>
            <a:ext cx="1361354" cy="683011"/>
          </a:xfrm>
          <a:prstGeom prst="wedgeRoundRectCallout">
            <a:avLst>
              <a:gd name="adj1" fmla="val 82632"/>
              <a:gd name="adj2" fmla="val -33093"/>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Hi, I am Alex Hopkins</a:t>
            </a:r>
          </a:p>
        </p:txBody>
      </p:sp>
      <p:sp>
        <p:nvSpPr>
          <p:cNvPr id="21" name="Speech Bubble: Rectangle with Corners Rounded 20"/>
          <p:cNvSpPr/>
          <p:nvPr/>
        </p:nvSpPr>
        <p:spPr>
          <a:xfrm>
            <a:off x="3817855" y="2866712"/>
            <a:ext cx="1677893" cy="683011"/>
          </a:xfrm>
          <a:prstGeom prst="wedgeRoundRectCallout">
            <a:avLst>
              <a:gd name="adj1" fmla="val -80069"/>
              <a:gd name="adj2" fmla="val 15413"/>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I am using Git for my project. </a:t>
            </a:r>
          </a:p>
        </p:txBody>
      </p:sp>
      <p:sp>
        <p:nvSpPr>
          <p:cNvPr id="22" name="Speech Bubble: Rectangle with Corners Rounded 21"/>
          <p:cNvSpPr/>
          <p:nvPr/>
        </p:nvSpPr>
        <p:spPr>
          <a:xfrm>
            <a:off x="3318551" y="5034807"/>
            <a:ext cx="4558748" cy="785335"/>
          </a:xfrm>
          <a:prstGeom prst="wedgeRoundRectCallout">
            <a:avLst>
              <a:gd name="adj1" fmla="val -55600"/>
              <a:gd name="adj2" fmla="val -172448"/>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lumMod val="75000"/>
                  </a:schemeClr>
                </a:solidFill>
              </a:rPr>
              <a:t>I want to perform certain operations in Git. For my requirements, can you help me with the commands</a:t>
            </a:r>
          </a:p>
        </p:txBody>
      </p:sp>
      <p:grpSp>
        <p:nvGrpSpPr>
          <p:cNvPr id="19" name="Group 18">
            <a:extLst>
              <a:ext uri="{FF2B5EF4-FFF2-40B4-BE49-F238E27FC236}">
                <a16:creationId xmlns:a16="http://schemas.microsoft.com/office/drawing/2014/main" id="{C987DB8C-2341-4367-A504-6EFE7D139C54}"/>
              </a:ext>
            </a:extLst>
          </p:cNvPr>
          <p:cNvGrpSpPr/>
          <p:nvPr/>
        </p:nvGrpSpPr>
        <p:grpSpPr>
          <a:xfrm>
            <a:off x="197153" y="1923560"/>
            <a:ext cx="11904706" cy="3943441"/>
            <a:chOff x="197153" y="1923560"/>
            <a:chExt cx="11904706" cy="3943441"/>
          </a:xfrm>
        </p:grpSpPr>
        <p:grpSp>
          <p:nvGrpSpPr>
            <p:cNvPr id="25" name="Group 24"/>
            <p:cNvGrpSpPr/>
            <p:nvPr/>
          </p:nvGrpSpPr>
          <p:grpSpPr>
            <a:xfrm>
              <a:off x="197153" y="1923560"/>
              <a:ext cx="11904706" cy="3943441"/>
              <a:chOff x="197153" y="1923560"/>
              <a:chExt cx="11904706" cy="3943441"/>
            </a:xfrm>
          </p:grpSpPr>
          <p:sp>
            <p:nvSpPr>
              <p:cNvPr id="7" name="TextBox 6"/>
              <p:cNvSpPr txBox="1"/>
              <p:nvPr/>
            </p:nvSpPr>
            <p:spPr>
              <a:xfrm>
                <a:off x="5728924" y="2914023"/>
                <a:ext cx="2198294" cy="369332"/>
              </a:xfrm>
              <a:prstGeom prst="rect">
                <a:avLst/>
              </a:prstGeom>
            </p:spPr>
            <p:txBody>
              <a:bodyPr wrap="none">
                <a:spAutoFit/>
              </a:bodyPr>
              <a:lstStyle>
                <a:defPPr>
                  <a:defRPr lang="en-US"/>
                </a:defPPr>
                <a:lvl1pPr>
                  <a:defRPr b="1">
                    <a:solidFill>
                      <a:schemeClr val="bg2">
                        <a:lumMod val="25000"/>
                      </a:schemeClr>
                    </a:solidFill>
                    <a:latin typeface="Arial" panose="020B0604020202020204" pitchFamily="34" charset="0"/>
                    <a:cs typeface="Arial" panose="020B0604020202020204" pitchFamily="34" charset="0"/>
                  </a:defRPr>
                </a:lvl1pPr>
              </a:lstStyle>
              <a:p>
                <a:r>
                  <a:rPr lang="en-US" dirty="0">
                    <a:latin typeface="+mn-lt"/>
                  </a:rPr>
                  <a:t>Merging &amp; Branching</a:t>
                </a:r>
              </a:p>
            </p:txBody>
          </p:sp>
          <p:sp>
            <p:nvSpPr>
              <p:cNvPr id="8" name="TextBox 7"/>
              <p:cNvSpPr txBox="1"/>
              <p:nvPr/>
            </p:nvSpPr>
            <p:spPr>
              <a:xfrm>
                <a:off x="5727199" y="2437740"/>
                <a:ext cx="1491242" cy="369332"/>
              </a:xfrm>
              <a:prstGeom prst="rect">
                <a:avLst/>
              </a:prstGeom>
            </p:spPr>
            <p:txBody>
              <a:bodyPr wrap="none">
                <a:spAutoFit/>
              </a:bodyPr>
              <a:lstStyle>
                <a:defPPr>
                  <a:defRPr lang="en-US"/>
                </a:defPPr>
                <a:lvl1pPr>
                  <a:defRPr b="1">
                    <a:solidFill>
                      <a:schemeClr val="bg2">
                        <a:lumMod val="25000"/>
                      </a:schemeClr>
                    </a:solidFill>
                    <a:latin typeface="Arial" panose="020B0604020202020204" pitchFamily="34" charset="0"/>
                    <a:cs typeface="Arial" panose="020B0604020202020204" pitchFamily="34" charset="0"/>
                  </a:defRPr>
                </a:lvl1pPr>
              </a:lstStyle>
              <a:p>
                <a:r>
                  <a:rPr lang="en-US" dirty="0">
                    <a:latin typeface="+mn-lt"/>
                  </a:rPr>
                  <a:t>Creating Alias</a:t>
                </a:r>
              </a:p>
            </p:txBody>
          </p:sp>
          <p:sp>
            <p:nvSpPr>
              <p:cNvPr id="9" name="Rectangle 8"/>
              <p:cNvSpPr/>
              <p:nvPr/>
            </p:nvSpPr>
            <p:spPr>
              <a:xfrm>
                <a:off x="5727199" y="3390305"/>
                <a:ext cx="2619115" cy="369332"/>
              </a:xfrm>
              <a:prstGeom prst="rect">
                <a:avLst/>
              </a:prstGeom>
            </p:spPr>
            <p:txBody>
              <a:bodyPr wrap="none">
                <a:spAutoFit/>
              </a:bodyPr>
              <a:lstStyle/>
              <a:p>
                <a:r>
                  <a:rPr lang="en-US" b="1" dirty="0">
                    <a:solidFill>
                      <a:schemeClr val="bg2">
                        <a:lumMod val="25000"/>
                      </a:schemeClr>
                    </a:solidFill>
                    <a:cs typeface="Arial" panose="020B0604020202020204" pitchFamily="34" charset="0"/>
                  </a:rPr>
                  <a:t>Identifying the File Status</a:t>
                </a:r>
              </a:p>
            </p:txBody>
          </p:sp>
          <p:sp>
            <p:nvSpPr>
              <p:cNvPr id="10" name="Rectangle 9"/>
              <p:cNvSpPr/>
              <p:nvPr/>
            </p:nvSpPr>
            <p:spPr>
              <a:xfrm>
                <a:off x="5719658" y="3866588"/>
                <a:ext cx="3439852" cy="369332"/>
              </a:xfrm>
              <a:prstGeom prst="rect">
                <a:avLst/>
              </a:prstGeom>
            </p:spPr>
            <p:txBody>
              <a:bodyPr wrap="none">
                <a:spAutoFit/>
              </a:bodyPr>
              <a:lstStyle/>
              <a:p>
                <a:r>
                  <a:rPr lang="en-US" b="1" dirty="0">
                    <a:solidFill>
                      <a:schemeClr val="bg2">
                        <a:lumMod val="25000"/>
                      </a:schemeClr>
                    </a:solidFill>
                    <a:cs typeface="Arial" panose="020B0604020202020204" pitchFamily="34" charset="0"/>
                  </a:rPr>
                  <a:t>Adding File with Selected Changes</a:t>
                </a:r>
              </a:p>
            </p:txBody>
          </p:sp>
          <p:sp>
            <p:nvSpPr>
              <p:cNvPr id="11" name="Rectangle 10"/>
              <p:cNvSpPr/>
              <p:nvPr/>
            </p:nvSpPr>
            <p:spPr>
              <a:xfrm>
                <a:off x="5729475" y="4324555"/>
                <a:ext cx="1307281" cy="369332"/>
              </a:xfrm>
              <a:prstGeom prst="rect">
                <a:avLst/>
              </a:prstGeom>
            </p:spPr>
            <p:txBody>
              <a:bodyPr wrap="none">
                <a:spAutoFit/>
              </a:bodyPr>
              <a:lstStyle/>
              <a:p>
                <a:r>
                  <a:rPr lang="en-US" b="1" dirty="0">
                    <a:solidFill>
                      <a:schemeClr val="bg2">
                        <a:lumMod val="25000"/>
                      </a:schemeClr>
                    </a:solidFill>
                    <a:cs typeface="Arial" panose="020B0604020202020204" pitchFamily="34" charset="0"/>
                  </a:rPr>
                  <a:t>Committing</a:t>
                </a:r>
              </a:p>
            </p:txBody>
          </p:sp>
          <p:sp>
            <p:nvSpPr>
              <p:cNvPr id="12" name="Rectangle 11"/>
              <p:cNvSpPr/>
              <p:nvPr/>
            </p:nvSpPr>
            <p:spPr>
              <a:xfrm>
                <a:off x="9098114" y="2437740"/>
                <a:ext cx="1043684" cy="369332"/>
              </a:xfrm>
              <a:prstGeom prst="rect">
                <a:avLst/>
              </a:prstGeom>
            </p:spPr>
            <p:txBody>
              <a:bodyPr wrap="none">
                <a:spAutoFit/>
              </a:bodyPr>
              <a:lstStyle/>
              <a:p>
                <a:r>
                  <a:rPr lang="en-US" b="1" dirty="0">
                    <a:solidFill>
                      <a:schemeClr val="bg2">
                        <a:lumMod val="25000"/>
                      </a:schemeClr>
                    </a:solidFill>
                    <a:cs typeface="Arial" panose="020B0604020202020204" pitchFamily="34" charset="0"/>
                  </a:rPr>
                  <a:t>Rebasing</a:t>
                </a:r>
              </a:p>
            </p:txBody>
          </p:sp>
          <p:sp>
            <p:nvSpPr>
              <p:cNvPr id="13" name="Rectangle 12"/>
              <p:cNvSpPr/>
              <p:nvPr/>
            </p:nvSpPr>
            <p:spPr>
              <a:xfrm>
                <a:off x="9090879" y="2914023"/>
                <a:ext cx="1948290" cy="369332"/>
              </a:xfrm>
              <a:prstGeom prst="rect">
                <a:avLst/>
              </a:prstGeom>
            </p:spPr>
            <p:txBody>
              <a:bodyPr wrap="none">
                <a:spAutoFit/>
              </a:bodyPr>
              <a:lstStyle/>
              <a:p>
                <a:r>
                  <a:rPr lang="en-US" b="1" dirty="0">
                    <a:solidFill>
                      <a:schemeClr val="bg2">
                        <a:lumMod val="25000"/>
                      </a:schemeClr>
                    </a:solidFill>
                    <a:cs typeface="Arial" panose="020B0604020202020204" pitchFamily="34" charset="0"/>
                  </a:rPr>
                  <a:t>Resetting the files </a:t>
                </a:r>
              </a:p>
            </p:txBody>
          </p:sp>
          <p:sp>
            <p:nvSpPr>
              <p:cNvPr id="14" name="Rectangle 13"/>
              <p:cNvSpPr/>
              <p:nvPr/>
            </p:nvSpPr>
            <p:spPr>
              <a:xfrm>
                <a:off x="9098114" y="3390305"/>
                <a:ext cx="1978234" cy="369332"/>
              </a:xfrm>
              <a:prstGeom prst="rect">
                <a:avLst/>
              </a:prstGeom>
            </p:spPr>
            <p:txBody>
              <a:bodyPr wrap="none">
                <a:spAutoFit/>
              </a:bodyPr>
              <a:lstStyle/>
              <a:p>
                <a:r>
                  <a:rPr lang="en-US" b="1" dirty="0">
                    <a:solidFill>
                      <a:schemeClr val="bg2">
                        <a:lumMod val="25000"/>
                      </a:schemeClr>
                    </a:solidFill>
                    <a:cs typeface="Arial" panose="020B0604020202020204" pitchFamily="34" charset="0"/>
                  </a:rPr>
                  <a:t>Finding Difference </a:t>
                </a:r>
              </a:p>
            </p:txBody>
          </p:sp>
          <p:sp>
            <p:nvSpPr>
              <p:cNvPr id="15" name="Rectangle 14"/>
              <p:cNvSpPr/>
              <p:nvPr/>
            </p:nvSpPr>
            <p:spPr>
              <a:xfrm>
                <a:off x="9082791" y="3866588"/>
                <a:ext cx="988732" cy="369332"/>
              </a:xfrm>
              <a:prstGeom prst="rect">
                <a:avLst/>
              </a:prstGeom>
            </p:spPr>
            <p:txBody>
              <a:bodyPr wrap="none">
                <a:spAutoFit/>
              </a:bodyPr>
              <a:lstStyle/>
              <a:p>
                <a:r>
                  <a:rPr lang="en-US" b="1" dirty="0">
                    <a:solidFill>
                      <a:schemeClr val="bg2">
                        <a:lumMod val="25000"/>
                      </a:schemeClr>
                    </a:solidFill>
                    <a:cs typeface="Arial" panose="020B0604020202020204" pitchFamily="34" charset="0"/>
                  </a:rPr>
                  <a:t>Stashing</a:t>
                </a:r>
                <a:endParaRPr lang="en-US" dirty="0"/>
              </a:p>
            </p:txBody>
          </p:sp>
          <p:sp>
            <p:nvSpPr>
              <p:cNvPr id="16" name="Rectangle 15"/>
              <p:cNvSpPr/>
              <p:nvPr/>
            </p:nvSpPr>
            <p:spPr>
              <a:xfrm>
                <a:off x="9065258" y="4342870"/>
                <a:ext cx="3036601" cy="369332"/>
              </a:xfrm>
              <a:prstGeom prst="rect">
                <a:avLst/>
              </a:prstGeom>
            </p:spPr>
            <p:txBody>
              <a:bodyPr wrap="none">
                <a:spAutoFit/>
              </a:bodyPr>
              <a:lstStyle/>
              <a:p>
                <a:r>
                  <a:rPr lang="en-US" b="1" dirty="0">
                    <a:solidFill>
                      <a:schemeClr val="bg2">
                        <a:lumMod val="25000"/>
                      </a:schemeClr>
                    </a:solidFill>
                    <a:cs typeface="Arial" panose="020B0604020202020204" pitchFamily="34" charset="0"/>
                  </a:rPr>
                  <a:t>Parameters for better logging </a:t>
                </a:r>
              </a:p>
            </p:txBody>
          </p:sp>
          <p:sp>
            <p:nvSpPr>
              <p:cNvPr id="17" name="Rectangle 16"/>
              <p:cNvSpPr/>
              <p:nvPr/>
            </p:nvSpPr>
            <p:spPr>
              <a:xfrm>
                <a:off x="9110031" y="5497669"/>
                <a:ext cx="2260555" cy="369332"/>
              </a:xfrm>
              <a:prstGeom prst="rect">
                <a:avLst/>
              </a:prstGeom>
            </p:spPr>
            <p:txBody>
              <a:bodyPr wrap="none">
                <a:spAutoFit/>
              </a:bodyPr>
              <a:lstStyle/>
              <a:p>
                <a:r>
                  <a:rPr lang="en-US" b="1" dirty="0">
                    <a:solidFill>
                      <a:schemeClr val="bg2">
                        <a:lumMod val="25000"/>
                      </a:schemeClr>
                    </a:solidFill>
                    <a:cs typeface="Arial" panose="020B0604020202020204" pitchFamily="34" charset="0"/>
                  </a:rPr>
                  <a:t>Git Bisect &amp; </a:t>
                </a:r>
                <a:r>
                  <a:rPr lang="en-US" b="1" dirty="0" err="1">
                    <a:solidFill>
                      <a:schemeClr val="bg2">
                        <a:lumMod val="25000"/>
                      </a:schemeClr>
                    </a:solidFill>
                    <a:cs typeface="Arial" panose="020B0604020202020204" pitchFamily="34" charset="0"/>
                  </a:rPr>
                  <a:t>Blameon</a:t>
                </a:r>
                <a:r>
                  <a:rPr lang="en-US" b="1" dirty="0">
                    <a:solidFill>
                      <a:schemeClr val="bg2">
                        <a:lumMod val="25000"/>
                      </a:schemeClr>
                    </a:solidFill>
                    <a:cs typeface="Arial" panose="020B0604020202020204" pitchFamily="34" charset="0"/>
                  </a:rPr>
                  <a:t> </a:t>
                </a:r>
              </a:p>
            </p:txBody>
          </p:sp>
          <p:sp>
            <p:nvSpPr>
              <p:cNvPr id="24" name="Rectangle 23"/>
              <p:cNvSpPr/>
              <p:nvPr/>
            </p:nvSpPr>
            <p:spPr>
              <a:xfrm>
                <a:off x="197153" y="1923560"/>
                <a:ext cx="11867365" cy="590931"/>
              </a:xfrm>
              <a:prstGeom prst="rect">
                <a:avLst/>
              </a:prstGeom>
            </p:spPr>
            <p:txBody>
              <a:bodyPr wrap="square">
                <a:spAutoFit/>
              </a:bodyPr>
              <a:lstStyle/>
              <a:p>
                <a:pPr lvl="0">
                  <a:lnSpc>
                    <a:spcPct val="90000"/>
                  </a:lnSpc>
                  <a:spcBef>
                    <a:spcPts val="1000"/>
                  </a:spcBef>
                </a:pPr>
                <a:r>
                  <a:rPr lang="en-GB" dirty="0">
                    <a:solidFill>
                      <a:srgbClr val="44546A">
                        <a:lumMod val="75000"/>
                      </a:srgbClr>
                    </a:solidFill>
                    <a:cs typeface="Arial" panose="020B0604020202020204" pitchFamily="34" charset="0"/>
                  </a:rPr>
                  <a:t>In this module, requirements of Alex Hopkins are captured and solutions are provided for his requirement. Along with Alex you will also learn the usage of advance Git commands:</a:t>
                </a:r>
                <a:endParaRPr lang="en-US" dirty="0">
                  <a:solidFill>
                    <a:srgbClr val="44546A">
                      <a:lumMod val="75000"/>
                    </a:srgbClr>
                  </a:solidFill>
                  <a:cs typeface="Arial" panose="020B0604020202020204" pitchFamily="34" charset="0"/>
                </a:endParaRPr>
              </a:p>
            </p:txBody>
          </p:sp>
        </p:grpSp>
        <p:sp>
          <p:nvSpPr>
            <p:cNvPr id="18" name="Rectangle 17">
              <a:extLst>
                <a:ext uri="{FF2B5EF4-FFF2-40B4-BE49-F238E27FC236}">
                  <a16:creationId xmlns:a16="http://schemas.microsoft.com/office/drawing/2014/main" id="{0866AA78-52EA-472D-81C9-C220F6CCC3CC}"/>
                </a:ext>
              </a:extLst>
            </p:cNvPr>
            <p:cNvSpPr/>
            <p:nvPr/>
          </p:nvSpPr>
          <p:spPr>
            <a:xfrm>
              <a:off x="9110031" y="4781770"/>
              <a:ext cx="2826939" cy="646331"/>
            </a:xfrm>
            <a:prstGeom prst="rect">
              <a:avLst/>
            </a:prstGeom>
          </p:spPr>
          <p:txBody>
            <a:bodyPr wrap="square">
              <a:spAutoFit/>
            </a:bodyPr>
            <a:lstStyle/>
            <a:p>
              <a:r>
                <a:rPr lang="en-US" b="1" dirty="0">
                  <a:solidFill>
                    <a:schemeClr val="bg2">
                      <a:lumMod val="25000"/>
                    </a:schemeClr>
                  </a:solidFill>
                </a:rPr>
                <a:t>Cleaning untracked files and directories</a:t>
              </a:r>
            </a:p>
          </p:txBody>
        </p:sp>
      </p:grpSp>
    </p:spTree>
    <p:extLst>
      <p:ext uri="{BB962C8B-B14F-4D97-AF65-F5344CB8AC3E}">
        <p14:creationId xmlns:p14="http://schemas.microsoft.com/office/powerpoint/2010/main" val="408786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2000"/>
                                  </p:stCondLst>
                                  <p:childTnLst>
                                    <p:set>
                                      <p:cBhvr>
                                        <p:cTn id="9" dur="1" fill="hold">
                                          <p:stCondLst>
                                            <p:cond delay="0"/>
                                          </p:stCondLst>
                                        </p:cTn>
                                        <p:tgtEl>
                                          <p:spTgt spid="21"/>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20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5000"/>
                            </p:stCondLst>
                            <p:childTnLst>
                              <p:par>
                                <p:cTn id="14" presetID="10" presetClass="entr" presetSubtype="0" fill="hold" nodeType="afterEffect">
                                  <p:stCondLst>
                                    <p:cond delay="35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Scenario</a:t>
            </a:r>
          </a:p>
        </p:txBody>
      </p:sp>
      <p:sp>
        <p:nvSpPr>
          <p:cNvPr id="3" name="Title 2"/>
          <p:cNvSpPr>
            <a:spLocks noGrp="1"/>
          </p:cNvSpPr>
          <p:nvPr>
            <p:ph type="title"/>
          </p:nvPr>
        </p:nvSpPr>
        <p:spPr/>
        <p:txBody>
          <a:bodyPr/>
          <a:lstStyle/>
          <a:p>
            <a:r>
              <a:rPr lang="en-US" dirty="0"/>
              <a:t>Creating Alias</a:t>
            </a:r>
          </a:p>
        </p:txBody>
      </p:sp>
      <p:sp>
        <p:nvSpPr>
          <p:cNvPr id="4" name="Content Placeholder 3"/>
          <p:cNvSpPr>
            <a:spLocks noGrp="1"/>
          </p:cNvSpPr>
          <p:nvPr>
            <p:ph sz="quarter" idx="11"/>
          </p:nvPr>
        </p:nvSpPr>
        <p:spPr>
          <a:xfrm>
            <a:off x="214781" y="1568947"/>
            <a:ext cx="11334824" cy="692512"/>
          </a:xfrm>
        </p:spPr>
        <p:txBody>
          <a:bodyPr/>
          <a:lstStyle/>
          <a:p>
            <a:pPr marL="0" indent="0">
              <a:buNone/>
            </a:pPr>
            <a:r>
              <a:rPr lang="en-US" dirty="0"/>
              <a:t>Alex wants to create an alias for most frequently used command based on the history of commit. He creates an alias by using the following command to save his writing time. </a:t>
            </a:r>
          </a:p>
          <a:p>
            <a:endParaRPr lang="en-US" dirty="0"/>
          </a:p>
        </p:txBody>
      </p:sp>
      <p:sp>
        <p:nvSpPr>
          <p:cNvPr id="5" name="Rectangle 4"/>
          <p:cNvSpPr/>
          <p:nvPr/>
        </p:nvSpPr>
        <p:spPr>
          <a:xfrm>
            <a:off x="304800" y="2392698"/>
            <a:ext cx="2927439" cy="6071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config –global </a:t>
            </a:r>
            <a:r>
              <a:rPr lang="en-US" dirty="0" err="1">
                <a:solidFill>
                  <a:schemeClr val="tx2">
                    <a:lumMod val="75000"/>
                  </a:schemeClr>
                </a:solidFill>
              </a:rPr>
              <a:t>alias.XZ</a:t>
            </a:r>
            <a:endParaRPr lang="en-US" dirty="0">
              <a:solidFill>
                <a:schemeClr val="tx2">
                  <a:lumMod val="75000"/>
                </a:schemeClr>
              </a:solidFill>
            </a:endParaRPr>
          </a:p>
        </p:txBody>
      </p:sp>
      <p:sp>
        <p:nvSpPr>
          <p:cNvPr id="6" name="Rectangle 5"/>
          <p:cNvSpPr/>
          <p:nvPr/>
        </p:nvSpPr>
        <p:spPr>
          <a:xfrm>
            <a:off x="304800" y="3786499"/>
            <a:ext cx="4676029" cy="5355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a:t>
            </a:r>
            <a:r>
              <a:rPr lang="en-US" dirty="0" err="1">
                <a:solidFill>
                  <a:schemeClr val="tx2">
                    <a:lumMod val="75000"/>
                  </a:schemeClr>
                </a:solidFill>
              </a:rPr>
              <a:t>config</a:t>
            </a:r>
            <a:r>
              <a:rPr lang="en-US" dirty="0">
                <a:solidFill>
                  <a:schemeClr val="tx2">
                    <a:lumMod val="75000"/>
                  </a:schemeClr>
                </a:solidFill>
              </a:rPr>
              <a:t> --global </a:t>
            </a:r>
            <a:r>
              <a:rPr lang="en-US" dirty="0" err="1">
                <a:solidFill>
                  <a:schemeClr val="tx2">
                    <a:lumMod val="75000"/>
                  </a:schemeClr>
                </a:solidFill>
              </a:rPr>
              <a:t>alias.X</a:t>
            </a:r>
            <a:r>
              <a:rPr lang="en-US" dirty="0">
                <a:solidFill>
                  <a:schemeClr val="tx2">
                    <a:lumMod val="75000"/>
                  </a:schemeClr>
                </a:solidFill>
              </a:rPr>
              <a:t> "log --</a:t>
            </a:r>
            <a:r>
              <a:rPr lang="en-US" dirty="0" err="1">
                <a:solidFill>
                  <a:schemeClr val="tx2">
                    <a:lumMod val="75000"/>
                  </a:schemeClr>
                </a:solidFill>
              </a:rPr>
              <a:t>oneline</a:t>
            </a:r>
            <a:r>
              <a:rPr lang="en-US" dirty="0">
                <a:solidFill>
                  <a:schemeClr val="tx2">
                    <a:lumMod val="75000"/>
                  </a:schemeClr>
                </a:solidFill>
              </a:rPr>
              <a:t> --graph"</a:t>
            </a:r>
          </a:p>
        </p:txBody>
      </p:sp>
      <p:sp>
        <p:nvSpPr>
          <p:cNvPr id="7" name="Rectangle 6"/>
          <p:cNvSpPr/>
          <p:nvPr/>
        </p:nvSpPr>
        <p:spPr>
          <a:xfrm>
            <a:off x="223091" y="3247443"/>
            <a:ext cx="2662989" cy="334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2">
                    <a:lumMod val="75000"/>
                  </a:schemeClr>
                </a:solidFill>
                <a:cs typeface="Arial" panose="020B0604020202020204" pitchFamily="34" charset="0"/>
              </a:rPr>
              <a:t>Example</a:t>
            </a:r>
          </a:p>
        </p:txBody>
      </p:sp>
      <p:sp>
        <p:nvSpPr>
          <p:cNvPr id="8" name="Rectangle 7"/>
          <p:cNvSpPr/>
          <p:nvPr/>
        </p:nvSpPr>
        <p:spPr>
          <a:xfrm>
            <a:off x="246252" y="4363605"/>
            <a:ext cx="8839201" cy="374461"/>
          </a:xfrm>
          <a:prstGeom prst="rect">
            <a:avLst/>
          </a:prstGeom>
        </p:spPr>
        <p:txBody>
          <a:bodyPr wrap="square">
            <a:spAutoFit/>
          </a:bodyPr>
          <a:lstStyle/>
          <a:p>
            <a:pPr>
              <a:lnSpc>
                <a:spcPts val="2195"/>
              </a:lnSpc>
              <a:spcAft>
                <a:spcPts val="1950"/>
              </a:spcAft>
            </a:pPr>
            <a:r>
              <a:rPr lang="en-US" dirty="0">
                <a:solidFill>
                  <a:schemeClr val="tx2">
                    <a:lumMod val="75000"/>
                  </a:schemeClr>
                </a:solidFill>
                <a:ea typeface="Times New Roman" panose="02020603050405020304" pitchFamily="18" charset="0"/>
                <a:cs typeface="Arial" panose="020B0604020202020204" pitchFamily="34" charset="0"/>
              </a:rPr>
              <a:t>After creating alias the command can be as follows.</a:t>
            </a:r>
          </a:p>
        </p:txBody>
      </p:sp>
      <p:sp>
        <p:nvSpPr>
          <p:cNvPr id="9" name="Rectangle 8"/>
          <p:cNvSpPr/>
          <p:nvPr/>
        </p:nvSpPr>
        <p:spPr>
          <a:xfrm>
            <a:off x="304800" y="4806418"/>
            <a:ext cx="5941119" cy="9965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2">
                    <a:lumMod val="75000"/>
                  </a:schemeClr>
                </a:solidFill>
              </a:rPr>
              <a:t>git</a:t>
            </a:r>
            <a:r>
              <a:rPr lang="en-US" dirty="0">
                <a:solidFill>
                  <a:schemeClr val="tx2">
                    <a:lumMod val="75000"/>
                  </a:schemeClr>
                </a:solidFill>
              </a:rPr>
              <a:t> X  instead of </a:t>
            </a:r>
            <a:r>
              <a:rPr lang="en-US" dirty="0" err="1">
                <a:solidFill>
                  <a:schemeClr val="tx2">
                    <a:lumMod val="75000"/>
                  </a:schemeClr>
                </a:solidFill>
              </a:rPr>
              <a:t>git</a:t>
            </a:r>
            <a:r>
              <a:rPr lang="en-US" dirty="0">
                <a:solidFill>
                  <a:schemeClr val="tx2">
                    <a:lumMod val="75000"/>
                  </a:schemeClr>
                </a:solidFill>
              </a:rPr>
              <a:t> log --</a:t>
            </a:r>
            <a:r>
              <a:rPr lang="en-US" dirty="0" err="1">
                <a:solidFill>
                  <a:schemeClr val="tx2">
                    <a:lumMod val="75000"/>
                  </a:schemeClr>
                </a:solidFill>
              </a:rPr>
              <a:t>oneline</a:t>
            </a:r>
            <a:r>
              <a:rPr lang="en-US" dirty="0">
                <a:solidFill>
                  <a:schemeClr val="tx2">
                    <a:lumMod val="75000"/>
                  </a:schemeClr>
                </a:solidFill>
              </a:rPr>
              <a:t> --graph.</a:t>
            </a:r>
          </a:p>
          <a:p>
            <a:endParaRPr lang="en-US" dirty="0">
              <a:solidFill>
                <a:schemeClr val="tx2">
                  <a:lumMod val="75000"/>
                </a:schemeClr>
              </a:solidFill>
            </a:endParaRPr>
          </a:p>
          <a:p>
            <a:r>
              <a:rPr lang="en-US" dirty="0">
                <a:solidFill>
                  <a:schemeClr val="tx2">
                    <a:lumMod val="75000"/>
                  </a:schemeClr>
                </a:solidFill>
              </a:rPr>
              <a:t>If more parameters to the alias then </a:t>
            </a:r>
            <a:r>
              <a:rPr lang="en-US" dirty="0" err="1">
                <a:solidFill>
                  <a:schemeClr val="tx2">
                    <a:lumMod val="75000"/>
                  </a:schemeClr>
                </a:solidFill>
              </a:rPr>
              <a:t>git</a:t>
            </a:r>
            <a:r>
              <a:rPr lang="en-US" dirty="0">
                <a:solidFill>
                  <a:schemeClr val="tx2">
                    <a:lumMod val="75000"/>
                  </a:schemeClr>
                </a:solidFill>
              </a:rPr>
              <a:t> X --author=“Charles“ </a:t>
            </a:r>
          </a:p>
        </p:txBody>
      </p:sp>
    </p:spTree>
    <p:extLst>
      <p:ext uri="{BB962C8B-B14F-4D97-AF65-F5344CB8AC3E}">
        <p14:creationId xmlns:p14="http://schemas.microsoft.com/office/powerpoint/2010/main" val="129192368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5998</TotalTime>
  <Words>3637</Words>
  <Application>Microsoft Office PowerPoint</Application>
  <PresentationFormat>Widescreen</PresentationFormat>
  <Paragraphs>482</Paragraphs>
  <Slides>44</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Courier New</vt:lpstr>
      <vt:lpstr>Times New Roman</vt:lpstr>
      <vt:lpstr>Wingdings</vt:lpstr>
      <vt:lpstr>Custom Design</vt:lpstr>
      <vt:lpstr>PowerPoint Presentation</vt:lpstr>
      <vt:lpstr>PowerPoint Presentation</vt:lpstr>
      <vt:lpstr>Topic List</vt:lpstr>
      <vt:lpstr>Topic List</vt:lpstr>
      <vt:lpstr>Key Git Commands (1)</vt:lpstr>
      <vt:lpstr>Key Git Commands (2)</vt:lpstr>
      <vt:lpstr>Topic List</vt:lpstr>
      <vt:lpstr>Advance Git Commands</vt:lpstr>
      <vt:lpstr>Creating Alias</vt:lpstr>
      <vt:lpstr>Merging &amp; Branching (1)</vt:lpstr>
      <vt:lpstr>Merging &amp; Branching (2)</vt:lpstr>
      <vt:lpstr>Merging &amp; Branching (3)</vt:lpstr>
      <vt:lpstr>Merging &amp; Branching (4)</vt:lpstr>
      <vt:lpstr>Identifying the File Status</vt:lpstr>
      <vt:lpstr>Adding File with Selected Changes</vt:lpstr>
      <vt:lpstr>Commit (1)</vt:lpstr>
      <vt:lpstr>Commit (2)</vt:lpstr>
      <vt:lpstr>Commit (3)</vt:lpstr>
      <vt:lpstr>Commit (4)</vt:lpstr>
      <vt:lpstr>Rebasing (1)</vt:lpstr>
      <vt:lpstr>Rebasing (3)</vt:lpstr>
      <vt:lpstr>Rebasing (2)</vt:lpstr>
      <vt:lpstr>Resetting the Files (1)</vt:lpstr>
      <vt:lpstr>Resetting the Files (2)</vt:lpstr>
      <vt:lpstr>Finding Difference Between Folders (1)</vt:lpstr>
      <vt:lpstr>Finding Difference Between Folders (2)</vt:lpstr>
      <vt:lpstr>Stashing (1)</vt:lpstr>
      <vt:lpstr>Stashing (2)</vt:lpstr>
      <vt:lpstr>Parameters for Logging (1)</vt:lpstr>
      <vt:lpstr>Parameters for Logging (2)</vt:lpstr>
      <vt:lpstr>Parameters for Logging (3)</vt:lpstr>
      <vt:lpstr>Parameters for Logging (4)</vt:lpstr>
      <vt:lpstr>Parameters for Logging (5)</vt:lpstr>
      <vt:lpstr>Cleaning Untracked Files and Directories</vt:lpstr>
      <vt:lpstr>Git Bisect &amp; Blameon (1)</vt:lpstr>
      <vt:lpstr>Git Bisect &amp; Blameon (2)</vt:lpstr>
      <vt:lpstr>Git Bisect &amp; Blameon (3)</vt:lpstr>
      <vt:lpstr>Knowledge Check</vt:lpstr>
      <vt:lpstr>Knowledge Check</vt:lpstr>
      <vt:lpstr>Exercise 4.1: Using Git Advance Commands</vt:lpstr>
      <vt:lpstr>Exercise 4.2: Using Git Advance Commands</vt:lpstr>
      <vt:lpstr>PowerPoint Presentation</vt:lpstr>
      <vt:lpstr>PowerPoint Presentation</vt:lpstr>
      <vt:lpstr>Thank You</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Aparna</dc:creator>
  <cp:lastModifiedBy>Kallimakula, Vishnu K.</cp:lastModifiedBy>
  <cp:revision>298</cp:revision>
  <dcterms:created xsi:type="dcterms:W3CDTF">2016-01-09T17:16:15Z</dcterms:created>
  <dcterms:modified xsi:type="dcterms:W3CDTF">2017-10-25T06:32:04Z</dcterms:modified>
</cp:coreProperties>
</file>